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5"/>
  </p:notesMasterIdLst>
  <p:sldIdLst>
    <p:sldId id="257" r:id="rId5"/>
    <p:sldId id="258" r:id="rId6"/>
    <p:sldId id="268" r:id="rId7"/>
    <p:sldId id="269" r:id="rId8"/>
    <p:sldId id="272" r:id="rId9"/>
    <p:sldId id="266" r:id="rId10"/>
    <p:sldId id="273" r:id="rId11"/>
    <p:sldId id="279" r:id="rId12"/>
    <p:sldId id="277" r:id="rId13"/>
    <p:sldId id="278" r:id="rId14"/>
    <p:sldId id="274" r:id="rId15"/>
    <p:sldId id="295" r:id="rId16"/>
    <p:sldId id="281" r:id="rId17"/>
    <p:sldId id="283" r:id="rId18"/>
    <p:sldId id="282" r:id="rId19"/>
    <p:sldId id="288" r:id="rId20"/>
    <p:sldId id="284" r:id="rId21"/>
    <p:sldId id="280" r:id="rId22"/>
    <p:sldId id="285" r:id="rId23"/>
    <p:sldId id="289" r:id="rId24"/>
    <p:sldId id="287" r:id="rId25"/>
    <p:sldId id="290" r:id="rId26"/>
    <p:sldId id="296" r:id="rId27"/>
    <p:sldId id="286" r:id="rId28"/>
    <p:sldId id="291" r:id="rId29"/>
    <p:sldId id="292" r:id="rId30"/>
    <p:sldId id="293" r:id="rId31"/>
    <p:sldId id="294" r:id="rId32"/>
    <p:sldId id="275"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65C45-EF27-49AD-B5AF-58E7A6BAE37C}" v="2720" dt="2019-04-12T20:44:51.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2" autoAdjust="0"/>
    <p:restoredTop sz="85012" autoAdjust="0"/>
  </p:normalViewPr>
  <p:slideViewPr>
    <p:cSldViewPr snapToGrid="0" showGuides="1">
      <p:cViewPr varScale="1">
        <p:scale>
          <a:sx n="96" d="100"/>
          <a:sy n="96" d="100"/>
        </p:scale>
        <p:origin x="13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IN" smtClean="0"/>
              <a:t>12-04-2019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IN" smtClean="0"/>
              <a:t>‹#›</a:t>
            </a:fld>
            <a:endParaRPr lang="en-IN"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1</a:t>
            </a:fld>
            <a:endParaRPr lang="en-IN" dirty="0"/>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a:t>
            </a:fld>
            <a:endParaRPr lang="en-IN" dirty="0"/>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3</a:t>
            </a:fld>
            <a:endParaRPr lang="en-IN" dirty="0"/>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4</a:t>
            </a:fld>
            <a:endParaRPr lang="en-IN"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5</a:t>
            </a:fld>
            <a:endParaRPr lang="en-IN" dirty="0"/>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11</a:t>
            </a:fld>
            <a:endParaRPr lang="en-IN" dirty="0"/>
          </a:p>
        </p:txBody>
      </p:sp>
    </p:spTree>
    <p:extLst>
      <p:ext uri="{BB962C8B-B14F-4D97-AF65-F5344CB8AC3E}">
        <p14:creationId xmlns:p14="http://schemas.microsoft.com/office/powerpoint/2010/main" val="17905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The autocorrelation for an observation and an observation at a prior time step is comprised of both the direct correlation and indirect correlations</a:t>
            </a:r>
          </a:p>
          <a:p>
            <a:endParaRPr lang="en-US"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The partial autocorrelation at lag k is the correlation that results after removing the effect of any correlations due to the terms at shorter lags</a:t>
            </a:r>
            <a:endParaRPr lang="en-CA" sz="1200" b="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6336304E-FDE3-4B4F-A3B7-EBE87F3FA5E2}" type="slidenum">
              <a:rPr lang="en-IN" smtClean="0"/>
              <a:t>13</a:t>
            </a:fld>
            <a:endParaRPr lang="en-IN" dirty="0"/>
          </a:p>
        </p:txBody>
      </p:sp>
    </p:spTree>
    <p:extLst>
      <p:ext uri="{BB962C8B-B14F-4D97-AF65-F5344CB8AC3E}">
        <p14:creationId xmlns:p14="http://schemas.microsoft.com/office/powerpoint/2010/main" val="200437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IN" smtClean="0"/>
              <a:t>29</a:t>
            </a:fld>
            <a:endParaRPr lang="en-IN" dirty="0"/>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CKME136 XJ0 - Data Analytics: Capstone Crs - W2019">
            <a:extLst>
              <a:ext uri="{FF2B5EF4-FFF2-40B4-BE49-F238E27FC236}">
                <a16:creationId xmlns:a16="http://schemas.microsoft.com/office/drawing/2014/main" id="{87DEB99C-9048-498C-8331-1F667E3672B5}"/>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6374" y="1300016"/>
            <a:ext cx="1475105" cy="713105"/>
          </a:xfrm>
          <a:prstGeom prst="rect">
            <a:avLst/>
          </a:prstGeom>
          <a:noFill/>
          <a:ln>
            <a:noFill/>
          </a:ln>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url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p>
        </p:txBody>
      </p:sp>
      <p:pic>
        <p:nvPicPr>
          <p:cNvPr id="20" name="Picture 19" descr="CKME136 XJ0 - Data Analytics: Capstone Crs - W2019">
            <a:extLst>
              <a:ext uri="{FF2B5EF4-FFF2-40B4-BE49-F238E27FC236}">
                <a16:creationId xmlns:a16="http://schemas.microsoft.com/office/drawing/2014/main" id="{772B9809-2E34-4E0F-8065-69223D0557C0}"/>
              </a:ext>
            </a:extLst>
          </p:cNvPr>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56374" y="1300016"/>
            <a:ext cx="1475105" cy="713105"/>
          </a:xfrm>
          <a:prstGeom prst="rect">
            <a:avLst/>
          </a:prstGeom>
          <a:noFill/>
          <a:ln>
            <a:noFill/>
          </a:ln>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url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p>
        </p:txBody>
      </p:sp>
      <p:pic>
        <p:nvPicPr>
          <p:cNvPr id="17" name="Picture 16" descr="CKME136 XJ0 - Data Analytics: Capstone Crs - W2019">
            <a:extLst>
              <a:ext uri="{FF2B5EF4-FFF2-40B4-BE49-F238E27FC236}">
                <a16:creationId xmlns:a16="http://schemas.microsoft.com/office/drawing/2014/main" id="{462FA0DF-ED24-434A-91BE-EE1013443702}"/>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314598" y="128833"/>
            <a:ext cx="1475105" cy="713105"/>
          </a:xfrm>
          <a:prstGeom prst="rect">
            <a:avLst/>
          </a:prstGeom>
          <a:noFill/>
          <a:ln>
            <a:noFill/>
          </a:ln>
        </p:spPr>
      </p:pic>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hasCustomPrompt="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hasCustomPrompt="1"/>
          </p:nvPr>
        </p:nvSpPr>
        <p:spPr>
          <a:xfrm>
            <a:off x="515938" y="1825625"/>
            <a:ext cx="10837862"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pic>
        <p:nvPicPr>
          <p:cNvPr id="14" name="Picture 13" descr="CKME136 XJ0 - Data Analytics: Capstone Crs - W2019">
            <a:extLst>
              <a:ext uri="{FF2B5EF4-FFF2-40B4-BE49-F238E27FC236}">
                <a16:creationId xmlns:a16="http://schemas.microsoft.com/office/drawing/2014/main" id="{219A2FBC-1163-422E-A8FB-06A647198D16}"/>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hasCustomPrompt="1"/>
          </p:nvPr>
        </p:nvSpPr>
        <p:spPr>
          <a:xfrm>
            <a:off x="515938" y="1825625"/>
            <a:ext cx="5503862"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hasCustomPrompt="1"/>
          </p:nvPr>
        </p:nvSpPr>
        <p:spPr>
          <a:xfrm>
            <a:off x="6172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pic>
        <p:nvPicPr>
          <p:cNvPr id="23" name="Picture 22" descr="CKME136 XJ0 - Data Analytics: Capstone Crs - W2019">
            <a:extLst>
              <a:ext uri="{FF2B5EF4-FFF2-40B4-BE49-F238E27FC236}">
                <a16:creationId xmlns:a16="http://schemas.microsoft.com/office/drawing/2014/main" id="{63922264-4C53-4B0F-B53F-3C8697B8008A}"/>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hasCustomPrompt="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hasCustomPrompt="1"/>
          </p:nvPr>
        </p:nvSpPr>
        <p:spPr>
          <a:xfrm>
            <a:off x="515938" y="2505075"/>
            <a:ext cx="5157787"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hasCustomPrompt="1"/>
          </p:nvPr>
        </p:nvSpPr>
        <p:spPr>
          <a:xfrm>
            <a:off x="6172200" y="2505075"/>
            <a:ext cx="5183188"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pic>
        <p:nvPicPr>
          <p:cNvPr id="26" name="Picture 25" descr="CKME136 XJ0 - Data Analytics: Capstone Crs - W2019">
            <a:extLst>
              <a:ext uri="{FF2B5EF4-FFF2-40B4-BE49-F238E27FC236}">
                <a16:creationId xmlns:a16="http://schemas.microsoft.com/office/drawing/2014/main" id="{7B545A0C-2FF1-45E0-B552-96F0DB904281}"/>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hasCustomPrompt="1"/>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pic>
        <p:nvPicPr>
          <p:cNvPr id="9" name="Picture 8" descr="CKME136 XJ0 - Data Analytics: Capstone Crs - W2019">
            <a:extLst>
              <a:ext uri="{FF2B5EF4-FFF2-40B4-BE49-F238E27FC236}">
                <a16:creationId xmlns:a16="http://schemas.microsoft.com/office/drawing/2014/main" id="{E55BB064-F134-4F85-B279-510D1F4F82BE}"/>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hasCustomPrompt="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21" name="Picture 20" descr="CKME136 XJ0 - Data Analytics: Capstone Crs - W2019">
            <a:extLst>
              <a:ext uri="{FF2B5EF4-FFF2-40B4-BE49-F238E27FC236}">
                <a16:creationId xmlns:a16="http://schemas.microsoft.com/office/drawing/2014/main" id="{07FB4121-5AA8-4FEF-A431-BB784A9D2B8A}"/>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CKME136 XJ0 - Data Analytics: Capstone Crs - W2019">
            <a:extLst>
              <a:ext uri="{FF2B5EF4-FFF2-40B4-BE49-F238E27FC236}">
                <a16:creationId xmlns:a16="http://schemas.microsoft.com/office/drawing/2014/main" id="{BB2ECD50-046C-4123-8010-1D65273DD99D}"/>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43807" y="126610"/>
            <a:ext cx="1475105" cy="713105"/>
          </a:xfrm>
          <a:prstGeom prst="rect">
            <a:avLst/>
          </a:prstGeom>
          <a:noFill/>
          <a:ln>
            <a:noFill/>
          </a:ln>
        </p:spPr>
      </p:pic>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pic>
        <p:nvPicPr>
          <p:cNvPr id="12" name="Picture 11" descr="CKME136 XJ0 - Data Analytics: Capstone Crs - W2019">
            <a:extLst>
              <a:ext uri="{FF2B5EF4-FFF2-40B4-BE49-F238E27FC236}">
                <a16:creationId xmlns:a16="http://schemas.microsoft.com/office/drawing/2014/main" id="{80B33FF6-5182-4B50-A65E-1519EC54BBE0}"/>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pic>
        <p:nvPicPr>
          <p:cNvPr id="17" name="Picture 16" descr="CKME136 XJ0 - Data Analytics: Capstone Crs - W2019">
            <a:extLst>
              <a:ext uri="{FF2B5EF4-FFF2-40B4-BE49-F238E27FC236}">
                <a16:creationId xmlns:a16="http://schemas.microsoft.com/office/drawing/2014/main" id="{8D4C3F92-F166-4ACD-A917-79AB021D5782}"/>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pic>
        <p:nvPicPr>
          <p:cNvPr id="11" name="Picture 10" descr="CKME136 XJ0 - Data Analytics: Capstone Crs - W2019">
            <a:extLst>
              <a:ext uri="{FF2B5EF4-FFF2-40B4-BE49-F238E27FC236}">
                <a16:creationId xmlns:a16="http://schemas.microsoft.com/office/drawing/2014/main" id="{C14E16CE-0B25-4BAE-8E54-01DD1CA387DA}"/>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pic>
        <p:nvPicPr>
          <p:cNvPr id="18" name="Picture 17" descr="CKME136 XJ0 - Data Analytics: Capstone Crs - W2019">
            <a:extLst>
              <a:ext uri="{FF2B5EF4-FFF2-40B4-BE49-F238E27FC236}">
                <a16:creationId xmlns:a16="http://schemas.microsoft.com/office/drawing/2014/main" id="{40F6C1DE-A6D3-4112-84BC-C5E7E93CBCA2}"/>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pic>
        <p:nvPicPr>
          <p:cNvPr id="17" name="Picture 16" descr="CKME136 XJ0 - Data Analytics: Capstone Crs - W2019">
            <a:extLst>
              <a:ext uri="{FF2B5EF4-FFF2-40B4-BE49-F238E27FC236}">
                <a16:creationId xmlns:a16="http://schemas.microsoft.com/office/drawing/2014/main" id="{766BAF06-C836-41FB-9FA9-EEF3E1A17D8D}"/>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pic>
        <p:nvPicPr>
          <p:cNvPr id="15" name="Picture 14" descr="CKME136 XJ0 - Data Analytics: Capstone Crs - W2019">
            <a:extLst>
              <a:ext uri="{FF2B5EF4-FFF2-40B4-BE49-F238E27FC236}">
                <a16:creationId xmlns:a16="http://schemas.microsoft.com/office/drawing/2014/main" id="{02729223-5446-4581-B5F4-8F0412A9610D}"/>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hasCustomPrompt="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hasCustomPrompt="1"/>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hasCustomPrompt="1"/>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hasCustomPrompt="1"/>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pic>
        <p:nvPicPr>
          <p:cNvPr id="39" name="Picture 38" descr="CKME136 XJ0 - Data Analytics: Capstone Crs - W2019">
            <a:extLst>
              <a:ext uri="{FF2B5EF4-FFF2-40B4-BE49-F238E27FC236}">
                <a16:creationId xmlns:a16="http://schemas.microsoft.com/office/drawing/2014/main" id="{B98C0252-8464-43D3-ADD8-26A13FBA53B7}"/>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51" y="6290432"/>
            <a:ext cx="996993" cy="424525"/>
          </a:xfrm>
          <a:prstGeom prst="rect">
            <a:avLst/>
          </a:prstGeom>
          <a:noFill/>
          <a:ln>
            <a:noFill/>
          </a:ln>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4/12/2019</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hyperlink" Target="https://www.alphavantage.co/" TargetMode="External"/><Relationship Id="rId2" Type="http://schemas.openxmlformats.org/officeDocument/2006/relationships/hyperlink" Target="https://query2.finance.yahoo.com/v7/finance/quote" TargetMode="External"/><Relationship Id="rId1" Type="http://schemas.openxmlformats.org/officeDocument/2006/relationships/slideLayout" Target="../slideLayouts/slideLayout8.xml"/><Relationship Id="rId5" Type="http://schemas.openxmlformats.org/officeDocument/2006/relationships/hyperlink" Target="http://finance.google.com/finance/" TargetMode="External"/><Relationship Id="rId4" Type="http://schemas.openxmlformats.org/officeDocument/2006/relationships/hyperlink" Target="https://www.m-x.c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Data Analytics Capstone</a:t>
            </a:r>
            <a:endParaRPr lang="en-CA"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1006013"/>
          </a:xfrm>
        </p:spPr>
        <p:txBody>
          <a:bodyPr/>
          <a:lstStyle/>
          <a:p>
            <a:r>
              <a:rPr lang="en-US" b="1" dirty="0"/>
              <a:t>CKME136 XJ</a:t>
            </a:r>
            <a:br>
              <a:rPr lang="en-US" b="1" dirty="0"/>
            </a:br>
            <a:r>
              <a:rPr lang="en-US" dirty="0"/>
              <a:t>Winter 2019</a:t>
            </a:r>
          </a:p>
          <a:p>
            <a:r>
              <a:rPr lang="en-US" dirty="0"/>
              <a:t>BY: Jean-Felix </a:t>
            </a:r>
            <a:r>
              <a:rPr lang="en-US" dirty="0" err="1"/>
              <a:t>Juste-COnstant</a:t>
            </a:r>
            <a:endParaRPr lang="en-US" dirty="0"/>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7C0C7C-40CA-4DCB-A083-B00E0463BFA8}"/>
              </a:ext>
            </a:extLst>
          </p:cNvPr>
          <p:cNvSpPr>
            <a:spLocks noGrp="1"/>
          </p:cNvSpPr>
          <p:nvPr>
            <p:ph type="sldNum" sz="quarter" idx="12"/>
          </p:nvPr>
        </p:nvSpPr>
        <p:spPr/>
        <p:txBody>
          <a:bodyPr/>
          <a:lstStyle/>
          <a:p>
            <a:fld id="{9EC71654-96A5-4280-94F3-931C61A9F92C}" type="slidenum">
              <a:rPr lang="en-US" noProof="0" smtClean="0"/>
              <a:pPr/>
              <a:t>10</a:t>
            </a:fld>
            <a:endParaRPr lang="en-US" noProof="0"/>
          </a:p>
        </p:txBody>
      </p:sp>
      <p:sp>
        <p:nvSpPr>
          <p:cNvPr id="20" name="Content Placeholder 19">
            <a:extLst>
              <a:ext uri="{FF2B5EF4-FFF2-40B4-BE49-F238E27FC236}">
                <a16:creationId xmlns:a16="http://schemas.microsoft.com/office/drawing/2014/main" id="{5FE4DD31-C049-49F4-A285-6BF0A07AC054}"/>
              </a:ext>
            </a:extLst>
          </p:cNvPr>
          <p:cNvSpPr>
            <a:spLocks noGrp="1"/>
          </p:cNvSpPr>
          <p:nvPr>
            <p:ph idx="1"/>
          </p:nvPr>
        </p:nvSpPr>
        <p:spPr>
          <a:xfrm>
            <a:off x="515938" y="1825625"/>
            <a:ext cx="10837862" cy="4351338"/>
          </a:xfrm>
        </p:spPr>
        <p:txBody>
          <a:bodyPr>
            <a:normAutofit/>
          </a:bodyPr>
          <a:lstStyle/>
          <a:p>
            <a:r>
              <a:rPr lang="en-US" altLang="en-US" sz="1800" dirty="0">
                <a:solidFill>
                  <a:srgbClr val="082A75"/>
                </a:solidFill>
                <a:latin typeface="Calibri" panose="020F0502020204030204" pitchFamily="34" charset="0"/>
                <a:ea typeface="MS Mincho" panose="02020609040205080304" pitchFamily="49" charset="-128"/>
                <a:cs typeface="Times New Roman" panose="02020603050405020304" pitchFamily="18" charset="0"/>
              </a:rPr>
              <a:t>A look at the violin plots of Open and Close prices for AAPL demonstrates a tendency to try and fail to push it’s highest trading price for the day in question.</a:t>
            </a:r>
            <a:endParaRPr lang="en-US" altLang="en-US" sz="1800" dirty="0">
              <a:latin typeface="Arial" panose="020B0604020202020204" pitchFamily="34" charset="0"/>
            </a:endParaRPr>
          </a:p>
          <a:p>
            <a:endParaRPr lang="en-CA" sz="1800" dirty="0"/>
          </a:p>
        </p:txBody>
      </p:sp>
      <p:sp>
        <p:nvSpPr>
          <p:cNvPr id="19" name="Title 18">
            <a:extLst>
              <a:ext uri="{FF2B5EF4-FFF2-40B4-BE49-F238E27FC236}">
                <a16:creationId xmlns:a16="http://schemas.microsoft.com/office/drawing/2014/main" id="{3228AE4A-8033-42C0-B08C-FB8439B5BE1D}"/>
              </a:ext>
            </a:extLst>
          </p:cNvPr>
          <p:cNvSpPr>
            <a:spLocks noGrp="1"/>
          </p:cNvSpPr>
          <p:nvPr>
            <p:ph type="title"/>
          </p:nvPr>
        </p:nvSpPr>
        <p:spPr/>
        <p:txBody>
          <a:bodyPr/>
          <a:lstStyle/>
          <a:p>
            <a:r>
              <a:rPr lang="en-US" dirty="0"/>
              <a:t>Timing the market (2)</a:t>
            </a:r>
            <a:endParaRPr lang="en-CA" dirty="0"/>
          </a:p>
        </p:txBody>
      </p:sp>
      <p:pic>
        <p:nvPicPr>
          <p:cNvPr id="3075" name="Picture 22">
            <a:extLst>
              <a:ext uri="{FF2B5EF4-FFF2-40B4-BE49-F238E27FC236}">
                <a16:creationId xmlns:a16="http://schemas.microsoft.com/office/drawing/2014/main" id="{82A5F2F2-800B-4F80-BBCB-C00D5CF7B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264" y="2719764"/>
            <a:ext cx="7923296" cy="29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88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Machine Learning algorithms</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11</a:t>
            </a:fld>
            <a:endParaRPr lang="en-US"/>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dirty="0"/>
              <a:t>ARIMA is a regression model, which has historically been chosen to analyze stock prices. </a:t>
            </a:r>
          </a:p>
          <a:p>
            <a:r>
              <a:rPr lang="en-US" dirty="0"/>
              <a:t>Auto regressive, moving average or Integrated model? </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a:xfrm>
            <a:off x="1238491" y="2498637"/>
            <a:ext cx="1254900" cy="258704"/>
          </a:xfrm>
        </p:spPr>
        <p:txBody>
          <a:bodyPr/>
          <a:lstStyle/>
          <a:p>
            <a:r>
              <a:rPr lang="en-US" dirty="0"/>
              <a:t>ARIMA</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dirty="0"/>
              <a:t>The MLP (Multi Layer Perceptron) this is conventionally the first neural network run in order to determine feasibility and investment, before more complicated networks are deployed. </a:t>
            </a:r>
            <a:endParaRPr lang="en-CA" b="1" dirty="0"/>
          </a:p>
          <a:p>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4117247" y="2498637"/>
            <a:ext cx="1109916" cy="258706"/>
          </a:xfrm>
        </p:spPr>
        <p:txBody>
          <a:bodyPr/>
          <a:lstStyle/>
          <a:p>
            <a:r>
              <a:rPr lang="en-US" dirty="0"/>
              <a:t>MLP</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dirty="0"/>
              <a:t>Long Short Term Memory is a Recurrent Neural Network which can be used to forecast values based on historical results. </a:t>
            </a:r>
            <a:endParaRPr lang="en-CA" b="1"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6778142" y="2444929"/>
            <a:ext cx="1465598" cy="329405"/>
          </a:xfrm>
        </p:spPr>
        <p:txBody>
          <a:bodyPr/>
          <a:lstStyle/>
          <a:p>
            <a:r>
              <a:rPr lang="en-US" dirty="0"/>
              <a:t>LSTM</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9068972" y="4052306"/>
            <a:ext cx="2588705" cy="2123523"/>
          </a:xfrm>
        </p:spPr>
        <p:txBody>
          <a:bodyPr/>
          <a:lstStyle/>
          <a:p>
            <a:r>
              <a:rPr lang="en-US" dirty="0"/>
              <a:t>RNN designed and used primarily for image classification. This model interprets 3 dimensional matrix : width, height, depth (RGB). </a:t>
            </a:r>
          </a:p>
          <a:p>
            <a:r>
              <a:rPr lang="en-US" dirty="0"/>
              <a:t>A 3 dimensional tensor is what Convolutional Neural Network’s expects as input</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9790862" y="2427935"/>
            <a:ext cx="1162648" cy="329405"/>
          </a:xfrm>
        </p:spPr>
        <p:txBody>
          <a:bodyPr/>
          <a:lstStyle/>
          <a:p>
            <a:r>
              <a:rPr lang="en-US" dirty="0"/>
              <a:t>CNN</a:t>
            </a:r>
          </a:p>
        </p:txBody>
      </p:sp>
    </p:spTree>
    <p:extLst>
      <p:ext uri="{BB962C8B-B14F-4D97-AF65-F5344CB8AC3E}">
        <p14:creationId xmlns:p14="http://schemas.microsoft.com/office/powerpoint/2010/main" val="43563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D5B6E6-1BB8-41AE-BEBC-DDC24960541A}"/>
              </a:ext>
            </a:extLst>
          </p:cNvPr>
          <p:cNvSpPr>
            <a:spLocks noGrp="1"/>
          </p:cNvSpPr>
          <p:nvPr>
            <p:ph type="sldNum" sz="quarter" idx="12"/>
          </p:nvPr>
        </p:nvSpPr>
        <p:spPr/>
        <p:txBody>
          <a:bodyPr/>
          <a:lstStyle/>
          <a:p>
            <a:fld id="{9EC71654-96A5-4280-94F3-931C61A9F92C}" type="slidenum">
              <a:rPr lang="en-US" noProof="0" smtClean="0"/>
              <a:pPr/>
              <a:t>12</a:t>
            </a:fld>
            <a:endParaRPr lang="en-US" noProof="0"/>
          </a:p>
        </p:txBody>
      </p:sp>
      <p:sp>
        <p:nvSpPr>
          <p:cNvPr id="3" name="Content Placeholder 2">
            <a:extLst>
              <a:ext uri="{FF2B5EF4-FFF2-40B4-BE49-F238E27FC236}">
                <a16:creationId xmlns:a16="http://schemas.microsoft.com/office/drawing/2014/main" id="{AE12731E-6BF7-4D9E-8725-CE52139AD397}"/>
              </a:ext>
            </a:extLst>
          </p:cNvPr>
          <p:cNvSpPr>
            <a:spLocks noGrp="1"/>
          </p:cNvSpPr>
          <p:nvPr>
            <p:ph idx="1"/>
          </p:nvPr>
        </p:nvSpPr>
        <p:spPr/>
        <p:txBody>
          <a:bodyPr/>
          <a:lstStyle/>
          <a:p>
            <a:endParaRPr lang="en-CA"/>
          </a:p>
        </p:txBody>
      </p:sp>
      <p:sp>
        <p:nvSpPr>
          <p:cNvPr id="4" name="Title 3">
            <a:extLst>
              <a:ext uri="{FF2B5EF4-FFF2-40B4-BE49-F238E27FC236}">
                <a16:creationId xmlns:a16="http://schemas.microsoft.com/office/drawing/2014/main" id="{67837B87-D1E9-4AAE-94B4-6B6F1C199887}"/>
              </a:ext>
            </a:extLst>
          </p:cNvPr>
          <p:cNvSpPr>
            <a:spLocks noGrp="1"/>
          </p:cNvSpPr>
          <p:nvPr>
            <p:ph type="title"/>
          </p:nvPr>
        </p:nvSpPr>
        <p:spPr/>
        <p:txBody>
          <a:bodyPr/>
          <a:lstStyle/>
          <a:p>
            <a:r>
              <a:rPr lang="en-US" dirty="0"/>
              <a:t>ARIMA</a:t>
            </a:r>
            <a:endParaRPr lang="en-CA" dirty="0"/>
          </a:p>
        </p:txBody>
      </p:sp>
    </p:spTree>
    <p:extLst>
      <p:ext uri="{BB962C8B-B14F-4D97-AF65-F5344CB8AC3E}">
        <p14:creationId xmlns:p14="http://schemas.microsoft.com/office/powerpoint/2010/main" val="386825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A11120-69AA-40BF-9A4A-C5CAB125EE34}"/>
              </a:ext>
            </a:extLst>
          </p:cNvPr>
          <p:cNvSpPr>
            <a:spLocks noGrp="1"/>
          </p:cNvSpPr>
          <p:nvPr>
            <p:ph type="sldNum" sz="quarter" idx="12"/>
          </p:nvPr>
        </p:nvSpPr>
        <p:spPr/>
        <p:txBody>
          <a:bodyPr/>
          <a:lstStyle/>
          <a:p>
            <a:fld id="{9EC71654-96A5-4280-94F3-931C61A9F92C}" type="slidenum">
              <a:rPr lang="en-US" noProof="0" smtClean="0"/>
              <a:pPr/>
              <a:t>13</a:t>
            </a:fld>
            <a:endParaRPr lang="en-US" noProof="0"/>
          </a:p>
        </p:txBody>
      </p:sp>
      <p:sp>
        <p:nvSpPr>
          <p:cNvPr id="3" name="Content Placeholder 2">
            <a:extLst>
              <a:ext uri="{FF2B5EF4-FFF2-40B4-BE49-F238E27FC236}">
                <a16:creationId xmlns:a16="http://schemas.microsoft.com/office/drawing/2014/main" id="{155053FC-87BA-4F57-896E-F29FAACD69FD}"/>
              </a:ext>
            </a:extLst>
          </p:cNvPr>
          <p:cNvSpPr>
            <a:spLocks noGrp="1"/>
          </p:cNvSpPr>
          <p:nvPr>
            <p:ph idx="1"/>
          </p:nvPr>
        </p:nvSpPr>
        <p:spPr>
          <a:xfrm>
            <a:off x="525834" y="1253331"/>
            <a:ext cx="10837862" cy="4351338"/>
          </a:xfrm>
        </p:spPr>
        <p:txBody>
          <a:bodyPr/>
          <a:lstStyle/>
          <a:p>
            <a:pPr marL="0" indent="0">
              <a:buNone/>
            </a:pPr>
            <a:r>
              <a:rPr lang="en-US" dirty="0"/>
              <a:t>The Auto-correlation and Partial Auto-Correlation graphs help us to best understand the requirements for the P and Q values. ACF plots of Close and Volume are illustrated below</a:t>
            </a:r>
            <a:endParaRPr lang="en-CA" b="1" dirty="0"/>
          </a:p>
          <a:p>
            <a:pPr marL="0" indent="0">
              <a:buNone/>
            </a:pPr>
            <a:endParaRPr lang="en-US" dirty="0"/>
          </a:p>
          <a:p>
            <a:pPr marL="0" indent="0">
              <a:buNone/>
            </a:pPr>
            <a:endParaRPr lang="en-CA" dirty="0"/>
          </a:p>
        </p:txBody>
      </p:sp>
      <p:sp>
        <p:nvSpPr>
          <p:cNvPr id="4" name="Title 3">
            <a:extLst>
              <a:ext uri="{FF2B5EF4-FFF2-40B4-BE49-F238E27FC236}">
                <a16:creationId xmlns:a16="http://schemas.microsoft.com/office/drawing/2014/main" id="{7DCF1253-3CC1-45E0-8238-613A1FC6AC56}"/>
              </a:ext>
            </a:extLst>
          </p:cNvPr>
          <p:cNvSpPr>
            <a:spLocks noGrp="1"/>
          </p:cNvSpPr>
          <p:nvPr>
            <p:ph type="title"/>
          </p:nvPr>
        </p:nvSpPr>
        <p:spPr/>
        <p:txBody>
          <a:bodyPr/>
          <a:lstStyle/>
          <a:p>
            <a:r>
              <a:rPr lang="en-US" dirty="0"/>
              <a:t>ARIMA</a:t>
            </a:r>
            <a:endParaRPr lang="en-CA" dirty="0"/>
          </a:p>
        </p:txBody>
      </p:sp>
      <p:pic>
        <p:nvPicPr>
          <p:cNvPr id="6" name="Picture 5">
            <a:extLst>
              <a:ext uri="{FF2B5EF4-FFF2-40B4-BE49-F238E27FC236}">
                <a16:creationId xmlns:a16="http://schemas.microsoft.com/office/drawing/2014/main" id="{92C4F96B-4BFA-414B-A36B-07B1EB585787}"/>
              </a:ext>
            </a:extLst>
          </p:cNvPr>
          <p:cNvPicPr>
            <a:picLocks noChangeAspect="1"/>
          </p:cNvPicPr>
          <p:nvPr/>
        </p:nvPicPr>
        <p:blipFill>
          <a:blip r:embed="rId3"/>
          <a:stretch>
            <a:fillRect/>
          </a:stretch>
        </p:blipFill>
        <p:spPr>
          <a:xfrm>
            <a:off x="2561774" y="2703843"/>
            <a:ext cx="6618512" cy="3751896"/>
          </a:xfrm>
          <a:prstGeom prst="rect">
            <a:avLst/>
          </a:prstGeom>
        </p:spPr>
      </p:pic>
    </p:spTree>
    <p:extLst>
      <p:ext uri="{BB962C8B-B14F-4D97-AF65-F5344CB8AC3E}">
        <p14:creationId xmlns:p14="http://schemas.microsoft.com/office/powerpoint/2010/main" val="111373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4ADCAA-D116-4775-ADAB-8EF4A24C38BE}"/>
              </a:ext>
            </a:extLst>
          </p:cNvPr>
          <p:cNvSpPr>
            <a:spLocks noGrp="1"/>
          </p:cNvSpPr>
          <p:nvPr>
            <p:ph type="sldNum" sz="quarter" idx="12"/>
          </p:nvPr>
        </p:nvSpPr>
        <p:spPr/>
        <p:txBody>
          <a:bodyPr/>
          <a:lstStyle/>
          <a:p>
            <a:fld id="{9EC71654-96A5-4280-94F3-931C61A9F92C}" type="slidenum">
              <a:rPr lang="en-US" noProof="0" smtClean="0"/>
              <a:pPr/>
              <a:t>14</a:t>
            </a:fld>
            <a:endParaRPr lang="en-US" noProof="0"/>
          </a:p>
        </p:txBody>
      </p:sp>
      <p:pic>
        <p:nvPicPr>
          <p:cNvPr id="5" name="Content Placeholder 4">
            <a:extLst>
              <a:ext uri="{FF2B5EF4-FFF2-40B4-BE49-F238E27FC236}">
                <a16:creationId xmlns:a16="http://schemas.microsoft.com/office/drawing/2014/main" id="{12CB3389-4BBD-44B3-80BB-E033A92EAB58}"/>
              </a:ext>
            </a:extLst>
          </p:cNvPr>
          <p:cNvPicPr>
            <a:picLocks noGrp="1" noChangeAspect="1"/>
          </p:cNvPicPr>
          <p:nvPr>
            <p:ph idx="1"/>
          </p:nvPr>
        </p:nvPicPr>
        <p:blipFill>
          <a:blip r:embed="rId2"/>
          <a:stretch>
            <a:fillRect/>
          </a:stretch>
        </p:blipFill>
        <p:spPr>
          <a:xfrm>
            <a:off x="513754" y="1307582"/>
            <a:ext cx="5946200" cy="2386304"/>
          </a:xfrm>
          <a:prstGeom prst="rect">
            <a:avLst/>
          </a:prstGeom>
        </p:spPr>
      </p:pic>
      <p:sp>
        <p:nvSpPr>
          <p:cNvPr id="4" name="Title 3">
            <a:extLst>
              <a:ext uri="{FF2B5EF4-FFF2-40B4-BE49-F238E27FC236}">
                <a16:creationId xmlns:a16="http://schemas.microsoft.com/office/drawing/2014/main" id="{F4ECB232-35DD-4BC6-B251-41D5D1BBA4F0}"/>
              </a:ext>
            </a:extLst>
          </p:cNvPr>
          <p:cNvSpPr>
            <a:spLocks noGrp="1"/>
          </p:cNvSpPr>
          <p:nvPr>
            <p:ph type="title"/>
          </p:nvPr>
        </p:nvSpPr>
        <p:spPr/>
        <p:txBody>
          <a:bodyPr/>
          <a:lstStyle/>
          <a:p>
            <a:r>
              <a:rPr lang="en-US" dirty="0"/>
              <a:t>SELECTING P D and Q</a:t>
            </a:r>
            <a:endParaRPr lang="en-CA" dirty="0"/>
          </a:p>
        </p:txBody>
      </p:sp>
      <p:sp>
        <p:nvSpPr>
          <p:cNvPr id="6" name="Content Placeholder 2">
            <a:extLst>
              <a:ext uri="{FF2B5EF4-FFF2-40B4-BE49-F238E27FC236}">
                <a16:creationId xmlns:a16="http://schemas.microsoft.com/office/drawing/2014/main" id="{77035DA2-2382-4CD4-B0A6-187F7FD3309F}"/>
              </a:ext>
            </a:extLst>
          </p:cNvPr>
          <p:cNvSpPr txBox="1">
            <a:spLocks/>
          </p:cNvSpPr>
          <p:nvPr/>
        </p:nvSpPr>
        <p:spPr>
          <a:xfrm>
            <a:off x="6459954" y="3106057"/>
            <a:ext cx="5050972" cy="29028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Auto-correlation and Partial Auto-Correlation graphs help us to best understand the requirements for the P and Q values. ACF plots of Close and Volume are illustrated below.</a:t>
            </a:r>
          </a:p>
          <a:p>
            <a:pPr marL="0" indent="0">
              <a:buFont typeface="Arial" panose="020B0604020202020204" pitchFamily="34" charset="0"/>
              <a:buNone/>
            </a:pPr>
            <a:endParaRPr lang="en-US" b="1" dirty="0"/>
          </a:p>
          <a:p>
            <a:pPr marL="0" indent="0">
              <a:buNone/>
            </a:pPr>
            <a:r>
              <a:rPr lang="en-CA" b="1" dirty="0"/>
              <a:t>ARIMA(0,1,1) without constant = simple exponential smoothing</a:t>
            </a:r>
          </a:p>
          <a:p>
            <a:pPr marL="0" indent="0">
              <a:buFont typeface="Arial" panose="020B0604020202020204" pitchFamily="34" charset="0"/>
              <a:buNone/>
            </a:pPr>
            <a:endParaRPr lang="en-US" dirty="0"/>
          </a:p>
          <a:p>
            <a:pPr marL="0" indent="0">
              <a:buFont typeface="Arial" panose="020B0604020202020204" pitchFamily="34" charset="0"/>
              <a:buNone/>
            </a:pPr>
            <a:endParaRPr lang="en-CA" dirty="0"/>
          </a:p>
        </p:txBody>
      </p:sp>
    </p:spTree>
    <p:extLst>
      <p:ext uri="{BB962C8B-B14F-4D97-AF65-F5344CB8AC3E}">
        <p14:creationId xmlns:p14="http://schemas.microsoft.com/office/powerpoint/2010/main" val="2950538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7E1A5-0FE5-4E80-849E-D342851732FA}"/>
              </a:ext>
            </a:extLst>
          </p:cNvPr>
          <p:cNvSpPr>
            <a:spLocks noGrp="1"/>
          </p:cNvSpPr>
          <p:nvPr>
            <p:ph type="sldNum" sz="quarter" idx="12"/>
          </p:nvPr>
        </p:nvSpPr>
        <p:spPr/>
        <p:txBody>
          <a:bodyPr/>
          <a:lstStyle/>
          <a:p>
            <a:fld id="{9EC71654-96A5-4280-94F3-931C61A9F92C}" type="slidenum">
              <a:rPr lang="en-US" noProof="0" smtClean="0"/>
              <a:pPr/>
              <a:t>15</a:t>
            </a:fld>
            <a:endParaRPr lang="en-US" noProof="0"/>
          </a:p>
        </p:txBody>
      </p:sp>
      <p:sp>
        <p:nvSpPr>
          <p:cNvPr id="3" name="Content Placeholder 2">
            <a:extLst>
              <a:ext uri="{FF2B5EF4-FFF2-40B4-BE49-F238E27FC236}">
                <a16:creationId xmlns:a16="http://schemas.microsoft.com/office/drawing/2014/main" id="{1943DA73-CD6D-457F-BC09-EBE8A865F248}"/>
              </a:ext>
            </a:extLst>
          </p:cNvPr>
          <p:cNvSpPr>
            <a:spLocks noGrp="1"/>
          </p:cNvSpPr>
          <p:nvPr>
            <p:ph idx="1"/>
          </p:nvPr>
        </p:nvSpPr>
        <p:spPr/>
        <p:txBody>
          <a:bodyPr/>
          <a:lstStyle/>
          <a:p>
            <a:r>
              <a:rPr lang="en-US" sz="3200" dirty="0"/>
              <a:t>Augmented Dickey Fuller Test</a:t>
            </a:r>
          </a:p>
          <a:p>
            <a:pPr marL="0" indent="0">
              <a:buNone/>
            </a:pPr>
            <a:r>
              <a:rPr lang="en-US" dirty="0"/>
              <a:t>We need to make the data stationary by scaling it correctly. </a:t>
            </a:r>
          </a:p>
          <a:p>
            <a:pPr marL="0" indent="0">
              <a:buNone/>
            </a:pPr>
            <a:r>
              <a:rPr lang="en-US" dirty="0"/>
              <a:t>Test for stationarity and unit root with ADF Test. With a 21 and 63 day lag resulted in a p-value of 5.9 *e-08 . Indicating our data can be interpreted seasonally with a 63 day lag.</a:t>
            </a:r>
          </a:p>
          <a:p>
            <a:pPr marL="0" indent="0">
              <a:buNone/>
            </a:pPr>
            <a:r>
              <a:rPr lang="en-US" dirty="0"/>
              <a:t>Plotting the residuals for the 63 and 21 day seasonal decomposition of this data, and the trend allows us to observe the distribution of errors about the mean, and the line smoothing interpreted from the results.</a:t>
            </a:r>
          </a:p>
          <a:p>
            <a:pPr marL="0" indent="0">
              <a:buNone/>
            </a:pPr>
            <a:endParaRPr lang="en-US" sz="1800" dirty="0"/>
          </a:p>
          <a:p>
            <a:pPr marL="0" indent="0">
              <a:buNone/>
            </a:pPr>
            <a:endParaRPr lang="en-US" dirty="0"/>
          </a:p>
          <a:p>
            <a:pPr marL="0" indent="0">
              <a:buNone/>
            </a:pPr>
            <a:endParaRPr lang="en-CA" dirty="0"/>
          </a:p>
        </p:txBody>
      </p:sp>
      <p:sp>
        <p:nvSpPr>
          <p:cNvPr id="4" name="Title 3">
            <a:extLst>
              <a:ext uri="{FF2B5EF4-FFF2-40B4-BE49-F238E27FC236}">
                <a16:creationId xmlns:a16="http://schemas.microsoft.com/office/drawing/2014/main" id="{759371C0-2152-4122-B3BF-8FFBB93C08E1}"/>
              </a:ext>
            </a:extLst>
          </p:cNvPr>
          <p:cNvSpPr>
            <a:spLocks noGrp="1"/>
          </p:cNvSpPr>
          <p:nvPr>
            <p:ph type="title"/>
          </p:nvPr>
        </p:nvSpPr>
        <p:spPr/>
        <p:txBody>
          <a:bodyPr/>
          <a:lstStyle/>
          <a:p>
            <a:r>
              <a:rPr lang="en-US" dirty="0"/>
              <a:t>Seasonality</a:t>
            </a:r>
            <a:endParaRPr lang="en-CA" dirty="0"/>
          </a:p>
        </p:txBody>
      </p:sp>
    </p:spTree>
    <p:extLst>
      <p:ext uri="{BB962C8B-B14F-4D97-AF65-F5344CB8AC3E}">
        <p14:creationId xmlns:p14="http://schemas.microsoft.com/office/powerpoint/2010/main" val="33164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94B231-5C18-4814-9450-3D1B467D1458}"/>
              </a:ext>
            </a:extLst>
          </p:cNvPr>
          <p:cNvSpPr>
            <a:spLocks noGrp="1"/>
          </p:cNvSpPr>
          <p:nvPr>
            <p:ph type="sldNum" sz="quarter" idx="12"/>
          </p:nvPr>
        </p:nvSpPr>
        <p:spPr/>
        <p:txBody>
          <a:bodyPr/>
          <a:lstStyle/>
          <a:p>
            <a:fld id="{9EC71654-96A5-4280-94F3-931C61A9F92C}" type="slidenum">
              <a:rPr lang="en-US" noProof="0" smtClean="0"/>
              <a:pPr/>
              <a:t>16</a:t>
            </a:fld>
            <a:endParaRPr lang="en-US" noProof="0"/>
          </a:p>
        </p:txBody>
      </p:sp>
      <p:pic>
        <p:nvPicPr>
          <p:cNvPr id="5" name="Content Placeholder 4">
            <a:extLst>
              <a:ext uri="{FF2B5EF4-FFF2-40B4-BE49-F238E27FC236}">
                <a16:creationId xmlns:a16="http://schemas.microsoft.com/office/drawing/2014/main" id="{214A3493-E98A-4236-8832-0937FABCA73D}"/>
              </a:ext>
            </a:extLst>
          </p:cNvPr>
          <p:cNvPicPr>
            <a:picLocks noGrp="1" noChangeAspect="1"/>
          </p:cNvPicPr>
          <p:nvPr>
            <p:ph idx="1"/>
          </p:nvPr>
        </p:nvPicPr>
        <p:blipFill>
          <a:blip r:embed="rId2"/>
          <a:stretch>
            <a:fillRect/>
          </a:stretch>
        </p:blipFill>
        <p:spPr>
          <a:xfrm>
            <a:off x="3153911" y="2277299"/>
            <a:ext cx="7898718" cy="4087616"/>
          </a:xfrm>
          <a:prstGeom prst="rect">
            <a:avLst/>
          </a:prstGeom>
        </p:spPr>
      </p:pic>
      <p:sp>
        <p:nvSpPr>
          <p:cNvPr id="4" name="Title 3">
            <a:extLst>
              <a:ext uri="{FF2B5EF4-FFF2-40B4-BE49-F238E27FC236}">
                <a16:creationId xmlns:a16="http://schemas.microsoft.com/office/drawing/2014/main" id="{1F74EF66-A119-4F84-8583-FC970D22DF0F}"/>
              </a:ext>
            </a:extLst>
          </p:cNvPr>
          <p:cNvSpPr>
            <a:spLocks noGrp="1"/>
          </p:cNvSpPr>
          <p:nvPr>
            <p:ph type="title"/>
          </p:nvPr>
        </p:nvSpPr>
        <p:spPr/>
        <p:txBody>
          <a:bodyPr/>
          <a:lstStyle/>
          <a:p>
            <a:r>
              <a:rPr lang="en-US" dirty="0"/>
              <a:t>Residuals</a:t>
            </a:r>
            <a:endParaRPr lang="en-CA" dirty="0"/>
          </a:p>
        </p:txBody>
      </p:sp>
      <p:sp>
        <p:nvSpPr>
          <p:cNvPr id="6" name="Rectangle 5">
            <a:extLst>
              <a:ext uri="{FF2B5EF4-FFF2-40B4-BE49-F238E27FC236}">
                <a16:creationId xmlns:a16="http://schemas.microsoft.com/office/drawing/2014/main" id="{C1CB6B75-EF9B-4435-90ED-21282E83E7C4}"/>
              </a:ext>
            </a:extLst>
          </p:cNvPr>
          <p:cNvSpPr/>
          <p:nvPr/>
        </p:nvSpPr>
        <p:spPr>
          <a:xfrm>
            <a:off x="413657" y="1440962"/>
            <a:ext cx="8084457" cy="830997"/>
          </a:xfrm>
          <a:prstGeom prst="rect">
            <a:avLst/>
          </a:prstGeom>
        </p:spPr>
        <p:txBody>
          <a:bodyPr wrap="square">
            <a:spAutoFit/>
          </a:bodyPr>
          <a:lstStyle/>
          <a:p>
            <a:r>
              <a:rPr lang="en-US" sz="2400" dirty="0">
                <a:solidFill>
                  <a:srgbClr val="082A75"/>
                </a:solidFill>
                <a:latin typeface="Calibri" panose="020F0502020204030204" pitchFamily="34" charset="0"/>
                <a:ea typeface="MS Mincho" panose="02020609040205080304" pitchFamily="49" charset="-128"/>
                <a:cs typeface="Times New Roman" panose="02020603050405020304" pitchFamily="18" charset="0"/>
              </a:rPr>
              <a:t>Distribution of errors about the mean, and the line smoothing can be interpreted from plotting the results.</a:t>
            </a:r>
            <a:endParaRPr lang="en-CA" sz="2400" dirty="0"/>
          </a:p>
        </p:txBody>
      </p:sp>
    </p:spTree>
    <p:extLst>
      <p:ext uri="{BB962C8B-B14F-4D97-AF65-F5344CB8AC3E}">
        <p14:creationId xmlns:p14="http://schemas.microsoft.com/office/powerpoint/2010/main" val="296347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756AD-E29D-4A99-8EC2-D5229858828F}"/>
              </a:ext>
            </a:extLst>
          </p:cNvPr>
          <p:cNvSpPr>
            <a:spLocks noGrp="1"/>
          </p:cNvSpPr>
          <p:nvPr>
            <p:ph type="sldNum" sz="quarter" idx="12"/>
          </p:nvPr>
        </p:nvSpPr>
        <p:spPr/>
        <p:txBody>
          <a:bodyPr/>
          <a:lstStyle/>
          <a:p>
            <a:fld id="{9EC71654-96A5-4280-94F3-931C61A9F92C}" type="slidenum">
              <a:rPr lang="en-US" noProof="0" smtClean="0"/>
              <a:pPr/>
              <a:t>17</a:t>
            </a:fld>
            <a:endParaRPr lang="en-US" noProof="0"/>
          </a:p>
        </p:txBody>
      </p:sp>
      <p:sp>
        <p:nvSpPr>
          <p:cNvPr id="4" name="Title 3">
            <a:extLst>
              <a:ext uri="{FF2B5EF4-FFF2-40B4-BE49-F238E27FC236}">
                <a16:creationId xmlns:a16="http://schemas.microsoft.com/office/drawing/2014/main" id="{90CE9399-B9E8-409E-A3E0-CC6F000962BA}"/>
              </a:ext>
            </a:extLst>
          </p:cNvPr>
          <p:cNvSpPr>
            <a:spLocks noGrp="1"/>
          </p:cNvSpPr>
          <p:nvPr>
            <p:ph type="title"/>
          </p:nvPr>
        </p:nvSpPr>
        <p:spPr/>
        <p:txBody>
          <a:bodyPr/>
          <a:lstStyle/>
          <a:p>
            <a:r>
              <a:rPr lang="en-US" dirty="0"/>
              <a:t>Augmented Dickey Fuller Test</a:t>
            </a:r>
            <a:endParaRPr lang="en-CA" dirty="0"/>
          </a:p>
        </p:txBody>
      </p:sp>
      <p:pic>
        <p:nvPicPr>
          <p:cNvPr id="5" name="Picture 4">
            <a:extLst>
              <a:ext uri="{FF2B5EF4-FFF2-40B4-BE49-F238E27FC236}">
                <a16:creationId xmlns:a16="http://schemas.microsoft.com/office/drawing/2014/main" id="{D5B1F620-A06D-4CB2-AFA9-CCEA3DC83B87}"/>
              </a:ext>
            </a:extLst>
          </p:cNvPr>
          <p:cNvPicPr/>
          <p:nvPr/>
        </p:nvPicPr>
        <p:blipFill>
          <a:blip r:embed="rId2"/>
          <a:stretch>
            <a:fillRect/>
          </a:stretch>
        </p:blipFill>
        <p:spPr>
          <a:xfrm>
            <a:off x="2931886" y="1353969"/>
            <a:ext cx="6212114" cy="5101770"/>
          </a:xfrm>
          <a:prstGeom prst="rect">
            <a:avLst/>
          </a:prstGeom>
        </p:spPr>
      </p:pic>
    </p:spTree>
    <p:extLst>
      <p:ext uri="{BB962C8B-B14F-4D97-AF65-F5344CB8AC3E}">
        <p14:creationId xmlns:p14="http://schemas.microsoft.com/office/powerpoint/2010/main" val="736075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33377D-C616-4CC4-BAEC-1AE26B0AB134}"/>
              </a:ext>
            </a:extLst>
          </p:cNvPr>
          <p:cNvSpPr>
            <a:spLocks noGrp="1"/>
          </p:cNvSpPr>
          <p:nvPr>
            <p:ph type="sldNum" sz="quarter" idx="12"/>
          </p:nvPr>
        </p:nvSpPr>
        <p:spPr/>
        <p:txBody>
          <a:bodyPr/>
          <a:lstStyle/>
          <a:p>
            <a:fld id="{9EC71654-96A5-4280-94F3-931C61A9F92C}" type="slidenum">
              <a:rPr lang="en-US" noProof="0" smtClean="0"/>
              <a:pPr/>
              <a:t>18</a:t>
            </a:fld>
            <a:endParaRPr lang="en-US" noProof="0"/>
          </a:p>
        </p:txBody>
      </p:sp>
      <p:sp>
        <p:nvSpPr>
          <p:cNvPr id="3" name="Content Placeholder 2">
            <a:extLst>
              <a:ext uri="{FF2B5EF4-FFF2-40B4-BE49-F238E27FC236}">
                <a16:creationId xmlns:a16="http://schemas.microsoft.com/office/drawing/2014/main" id="{3B292FA4-7E47-44A6-9E91-EB517F5717C3}"/>
              </a:ext>
            </a:extLst>
          </p:cNvPr>
          <p:cNvSpPr>
            <a:spLocks noGrp="1"/>
          </p:cNvSpPr>
          <p:nvPr>
            <p:ph idx="1"/>
          </p:nvPr>
        </p:nvSpPr>
        <p:spPr/>
        <p:txBody>
          <a:bodyPr/>
          <a:lstStyle/>
          <a:p>
            <a:pPr marL="0" indent="0">
              <a:buNone/>
            </a:pPr>
            <a:r>
              <a:rPr lang="en-US" dirty="0"/>
              <a:t>Less than impressive forecast from ARIMA model, on untrained data.</a:t>
            </a:r>
          </a:p>
        </p:txBody>
      </p:sp>
      <p:sp>
        <p:nvSpPr>
          <p:cNvPr id="4" name="Title 3">
            <a:extLst>
              <a:ext uri="{FF2B5EF4-FFF2-40B4-BE49-F238E27FC236}">
                <a16:creationId xmlns:a16="http://schemas.microsoft.com/office/drawing/2014/main" id="{C0B57843-FFBB-4C5C-81CC-18D9FD660CDA}"/>
              </a:ext>
            </a:extLst>
          </p:cNvPr>
          <p:cNvSpPr>
            <a:spLocks noGrp="1"/>
          </p:cNvSpPr>
          <p:nvPr>
            <p:ph type="title"/>
          </p:nvPr>
        </p:nvSpPr>
        <p:spPr/>
        <p:txBody>
          <a:bodyPr/>
          <a:lstStyle/>
          <a:p>
            <a:r>
              <a:rPr lang="en-US" dirty="0"/>
              <a:t>ARIMA Model</a:t>
            </a:r>
            <a:endParaRPr lang="en-CA" dirty="0"/>
          </a:p>
        </p:txBody>
      </p:sp>
      <p:pic>
        <p:nvPicPr>
          <p:cNvPr id="8" name="Picture 7">
            <a:extLst>
              <a:ext uri="{FF2B5EF4-FFF2-40B4-BE49-F238E27FC236}">
                <a16:creationId xmlns:a16="http://schemas.microsoft.com/office/drawing/2014/main" id="{5C6E458B-A1C0-446D-B523-05FEB5D6380D}"/>
              </a:ext>
            </a:extLst>
          </p:cNvPr>
          <p:cNvPicPr/>
          <p:nvPr/>
        </p:nvPicPr>
        <p:blipFill>
          <a:blip r:embed="rId2"/>
          <a:stretch>
            <a:fillRect/>
          </a:stretch>
        </p:blipFill>
        <p:spPr>
          <a:xfrm>
            <a:off x="2034448" y="2555913"/>
            <a:ext cx="7968868" cy="3299552"/>
          </a:xfrm>
          <a:prstGeom prst="rect">
            <a:avLst/>
          </a:prstGeom>
        </p:spPr>
      </p:pic>
    </p:spTree>
    <p:extLst>
      <p:ext uri="{BB962C8B-B14F-4D97-AF65-F5344CB8AC3E}">
        <p14:creationId xmlns:p14="http://schemas.microsoft.com/office/powerpoint/2010/main" val="129924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C46CA5-A49C-4CA4-A147-DE66CBA23CDB}"/>
              </a:ext>
            </a:extLst>
          </p:cNvPr>
          <p:cNvSpPr>
            <a:spLocks noGrp="1"/>
          </p:cNvSpPr>
          <p:nvPr>
            <p:ph type="sldNum" sz="quarter" idx="12"/>
          </p:nvPr>
        </p:nvSpPr>
        <p:spPr/>
        <p:txBody>
          <a:bodyPr/>
          <a:lstStyle/>
          <a:p>
            <a:fld id="{9EC71654-96A5-4280-94F3-931C61A9F92C}" type="slidenum">
              <a:rPr lang="en-US" noProof="0" smtClean="0"/>
              <a:pPr/>
              <a:t>19</a:t>
            </a:fld>
            <a:endParaRPr lang="en-US" noProof="0"/>
          </a:p>
        </p:txBody>
      </p:sp>
      <p:sp>
        <p:nvSpPr>
          <p:cNvPr id="3" name="Content Placeholder 2">
            <a:extLst>
              <a:ext uri="{FF2B5EF4-FFF2-40B4-BE49-F238E27FC236}">
                <a16:creationId xmlns:a16="http://schemas.microsoft.com/office/drawing/2014/main" id="{5C9D6040-78AC-46DC-BFC1-D7C4EE77045C}"/>
              </a:ext>
            </a:extLst>
          </p:cNvPr>
          <p:cNvSpPr>
            <a:spLocks noGrp="1"/>
          </p:cNvSpPr>
          <p:nvPr>
            <p:ph idx="1"/>
          </p:nvPr>
        </p:nvSpPr>
        <p:spPr/>
        <p:txBody>
          <a:bodyPr/>
          <a:lstStyle/>
          <a:p>
            <a:pPr marL="0" indent="0">
              <a:buNone/>
            </a:pPr>
            <a:r>
              <a:rPr lang="en-US" dirty="0"/>
              <a:t>Multi-agent networks all operate in the same way : input * weight add a bias, activate. </a:t>
            </a:r>
          </a:p>
          <a:p>
            <a:pPr marL="0" indent="0">
              <a:buNone/>
            </a:pPr>
            <a:r>
              <a:rPr lang="en-US" dirty="0"/>
              <a:t>The combination of these layers, and complexity of each one permit interpretation of previously unavailable, or seemingly irrelevant information. </a:t>
            </a:r>
            <a:endParaRPr lang="en-CA" b="1" dirty="0"/>
          </a:p>
          <a:p>
            <a:endParaRPr lang="en-CA" dirty="0"/>
          </a:p>
        </p:txBody>
      </p:sp>
      <p:sp>
        <p:nvSpPr>
          <p:cNvPr id="4" name="Title 3">
            <a:extLst>
              <a:ext uri="{FF2B5EF4-FFF2-40B4-BE49-F238E27FC236}">
                <a16:creationId xmlns:a16="http://schemas.microsoft.com/office/drawing/2014/main" id="{7605ED7C-6B68-4276-9A18-BA6024EE85D7}"/>
              </a:ext>
            </a:extLst>
          </p:cNvPr>
          <p:cNvSpPr>
            <a:spLocks noGrp="1"/>
          </p:cNvSpPr>
          <p:nvPr>
            <p:ph type="title"/>
          </p:nvPr>
        </p:nvSpPr>
        <p:spPr/>
        <p:txBody>
          <a:bodyPr/>
          <a:lstStyle/>
          <a:p>
            <a:r>
              <a:rPr lang="en-US" dirty="0"/>
              <a:t>NEURAL NETWORKS</a:t>
            </a:r>
            <a:endParaRPr lang="en-CA" dirty="0"/>
          </a:p>
        </p:txBody>
      </p:sp>
    </p:spTree>
    <p:extLst>
      <p:ext uri="{BB962C8B-B14F-4D97-AF65-F5344CB8AC3E}">
        <p14:creationId xmlns:p14="http://schemas.microsoft.com/office/powerpoint/2010/main" val="40183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1991638"/>
            <a:ext cx="5143500" cy="2272458"/>
          </a:xfrm>
        </p:spPr>
        <p:txBody>
          <a:bodyPr/>
          <a:lstStyle/>
          <a:p>
            <a:r>
              <a:rPr lang="en-US" dirty="0"/>
              <a:t>Market Sensory Prediction</a:t>
            </a:r>
            <a:endParaRPr lang="en-CA"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b="1" dirty="0"/>
              <a:t>Machine Learning algorithms for stock price prediction</a:t>
            </a:r>
            <a:endParaRPr lang="en-CA" b="1"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875A-9A42-41BC-A2B1-1E3B0DBE13F4}"/>
              </a:ext>
            </a:extLst>
          </p:cNvPr>
          <p:cNvSpPr>
            <a:spLocks noGrp="1"/>
          </p:cNvSpPr>
          <p:nvPr>
            <p:ph type="sldNum" sz="quarter" idx="12"/>
          </p:nvPr>
        </p:nvSpPr>
        <p:spPr/>
        <p:txBody>
          <a:bodyPr/>
          <a:lstStyle/>
          <a:p>
            <a:fld id="{9EC71654-96A5-4280-94F3-931C61A9F92C}" type="slidenum">
              <a:rPr lang="en-US" noProof="0" smtClean="0"/>
              <a:pPr/>
              <a:t>20</a:t>
            </a:fld>
            <a:endParaRPr lang="en-US" noProof="0"/>
          </a:p>
        </p:txBody>
      </p:sp>
      <p:sp>
        <p:nvSpPr>
          <p:cNvPr id="3" name="Content Placeholder 2">
            <a:extLst>
              <a:ext uri="{FF2B5EF4-FFF2-40B4-BE49-F238E27FC236}">
                <a16:creationId xmlns:a16="http://schemas.microsoft.com/office/drawing/2014/main" id="{89260385-B7AD-425A-84A2-095E57732F64}"/>
              </a:ext>
            </a:extLst>
          </p:cNvPr>
          <p:cNvSpPr>
            <a:spLocks noGrp="1"/>
          </p:cNvSpPr>
          <p:nvPr>
            <p:ph idx="1"/>
          </p:nvPr>
        </p:nvSpPr>
        <p:spPr/>
        <p:txBody>
          <a:bodyPr/>
          <a:lstStyle/>
          <a:p>
            <a:pPr marL="0" indent="0">
              <a:buNone/>
            </a:pPr>
            <a:r>
              <a:rPr lang="en-CA" sz="3200" dirty="0"/>
              <a:t>Model Evaluation Test Harness</a:t>
            </a:r>
          </a:p>
          <a:p>
            <a:pPr marL="0" indent="0">
              <a:buNone/>
            </a:pPr>
            <a:endParaRPr lang="en-US" b="1" dirty="0"/>
          </a:p>
          <a:p>
            <a:pPr marL="0" indent="0">
              <a:buNone/>
            </a:pPr>
            <a:r>
              <a:rPr lang="en-US" sz="2400" dirty="0"/>
              <a:t>B</a:t>
            </a:r>
            <a:r>
              <a:rPr lang="en-CA" sz="2400" dirty="0" err="1"/>
              <a:t>ecause</a:t>
            </a:r>
            <a:r>
              <a:rPr lang="en-CA" sz="2400" dirty="0"/>
              <a:t> neural networks are created as an iteration of neural nodes, which combine to feed forward a result, the Mean Squared Error evaluation was our best option to measure the success of the chosen models</a:t>
            </a:r>
          </a:p>
        </p:txBody>
      </p:sp>
      <p:sp>
        <p:nvSpPr>
          <p:cNvPr id="4" name="Title 3">
            <a:extLst>
              <a:ext uri="{FF2B5EF4-FFF2-40B4-BE49-F238E27FC236}">
                <a16:creationId xmlns:a16="http://schemas.microsoft.com/office/drawing/2014/main" id="{35250119-C6A7-495F-9393-C08DEFF4A8A2}"/>
              </a:ext>
            </a:extLst>
          </p:cNvPr>
          <p:cNvSpPr>
            <a:spLocks noGrp="1"/>
          </p:cNvSpPr>
          <p:nvPr>
            <p:ph type="title"/>
          </p:nvPr>
        </p:nvSpPr>
        <p:spPr/>
        <p:txBody>
          <a:bodyPr/>
          <a:lstStyle/>
          <a:p>
            <a:r>
              <a:rPr lang="en-US" dirty="0"/>
              <a:t>NEURAL NETWORKS</a:t>
            </a:r>
            <a:endParaRPr lang="en-CA" dirty="0"/>
          </a:p>
        </p:txBody>
      </p:sp>
    </p:spTree>
    <p:extLst>
      <p:ext uri="{BB962C8B-B14F-4D97-AF65-F5344CB8AC3E}">
        <p14:creationId xmlns:p14="http://schemas.microsoft.com/office/powerpoint/2010/main" val="154811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4C896-7161-4B72-9454-C73B98D79CA1}"/>
              </a:ext>
            </a:extLst>
          </p:cNvPr>
          <p:cNvSpPr>
            <a:spLocks noGrp="1"/>
          </p:cNvSpPr>
          <p:nvPr>
            <p:ph type="sldNum" sz="quarter" idx="12"/>
          </p:nvPr>
        </p:nvSpPr>
        <p:spPr/>
        <p:txBody>
          <a:bodyPr/>
          <a:lstStyle/>
          <a:p>
            <a:fld id="{9EC71654-96A5-4280-94F3-931C61A9F92C}" type="slidenum">
              <a:rPr lang="en-US" noProof="0" smtClean="0"/>
              <a:pPr/>
              <a:t>21</a:t>
            </a:fld>
            <a:endParaRPr lang="en-US" noProof="0"/>
          </a:p>
        </p:txBody>
      </p:sp>
      <p:sp>
        <p:nvSpPr>
          <p:cNvPr id="3" name="Content Placeholder 2">
            <a:extLst>
              <a:ext uri="{FF2B5EF4-FFF2-40B4-BE49-F238E27FC236}">
                <a16:creationId xmlns:a16="http://schemas.microsoft.com/office/drawing/2014/main" id="{02482C24-5B7E-45A1-8F37-81320FC56338}"/>
              </a:ext>
            </a:extLst>
          </p:cNvPr>
          <p:cNvSpPr>
            <a:spLocks noGrp="1"/>
          </p:cNvSpPr>
          <p:nvPr>
            <p:ph idx="1"/>
          </p:nvPr>
        </p:nvSpPr>
        <p:spPr/>
        <p:txBody>
          <a:bodyPr/>
          <a:lstStyle/>
          <a:p>
            <a:pPr marL="0" indent="0">
              <a:buNone/>
            </a:pPr>
            <a:r>
              <a:rPr lang="en-US" sz="2400" dirty="0"/>
              <a:t>The MLP (Multi Layer Perceptron) this is conventionally the first neural network run in order to determine feasibility and investment, before more complicated networks are deployed. </a:t>
            </a:r>
            <a:endParaRPr lang="en-CA" sz="2400" b="1" dirty="0"/>
          </a:p>
          <a:p>
            <a:pPr marL="0" indent="0">
              <a:buNone/>
            </a:pPr>
            <a:endParaRPr lang="en-CA" dirty="0"/>
          </a:p>
        </p:txBody>
      </p:sp>
      <p:sp>
        <p:nvSpPr>
          <p:cNvPr id="4" name="Title 3">
            <a:extLst>
              <a:ext uri="{FF2B5EF4-FFF2-40B4-BE49-F238E27FC236}">
                <a16:creationId xmlns:a16="http://schemas.microsoft.com/office/drawing/2014/main" id="{2F89532C-9054-40B0-BF10-18ADD3D9D4D8}"/>
              </a:ext>
            </a:extLst>
          </p:cNvPr>
          <p:cNvSpPr>
            <a:spLocks noGrp="1"/>
          </p:cNvSpPr>
          <p:nvPr>
            <p:ph type="title"/>
          </p:nvPr>
        </p:nvSpPr>
        <p:spPr/>
        <p:txBody>
          <a:bodyPr/>
          <a:lstStyle/>
          <a:p>
            <a:r>
              <a:rPr lang="en-US" dirty="0"/>
              <a:t>MLP</a:t>
            </a:r>
            <a:endParaRPr lang="en-CA" dirty="0"/>
          </a:p>
        </p:txBody>
      </p:sp>
    </p:spTree>
    <p:extLst>
      <p:ext uri="{BB962C8B-B14F-4D97-AF65-F5344CB8AC3E}">
        <p14:creationId xmlns:p14="http://schemas.microsoft.com/office/powerpoint/2010/main" val="332284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54265A-D729-470C-B5F6-1615F093661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MLP Results</a:t>
            </a:r>
          </a:p>
        </p:txBody>
      </p:sp>
      <p:sp>
        <p:nvSpPr>
          <p:cNvPr id="3" name="Content Placeholder 2">
            <a:extLst>
              <a:ext uri="{FF2B5EF4-FFF2-40B4-BE49-F238E27FC236}">
                <a16:creationId xmlns:a16="http://schemas.microsoft.com/office/drawing/2014/main" id="{F18E0FBA-50A2-461D-9394-32E5F73C444B}"/>
              </a:ext>
            </a:extLst>
          </p:cNvPr>
          <p:cNvSpPr>
            <a:spLocks noGrp="1"/>
          </p:cNvSpPr>
          <p:nvPr>
            <p:ph idx="1"/>
          </p:nvPr>
        </p:nvSpPr>
        <p:spPr>
          <a:xfrm>
            <a:off x="838200" y="1825625"/>
            <a:ext cx="3797807" cy="4351338"/>
          </a:xfrm>
        </p:spPr>
        <p:txBody>
          <a:bodyPr vert="horz" lIns="91440" tIns="45720" rIns="91440" bIns="45720" rtlCol="0">
            <a:normAutofit/>
          </a:bodyPr>
          <a:lstStyle/>
          <a:p>
            <a:r>
              <a:rPr lang="en-US" sz="2000" dirty="0"/>
              <a:t>The final results of the MLP model were better than expected but a mean-squared-error north of 30 with another +/- 5 is not sufficient for the predictive model we seek.</a:t>
            </a:r>
          </a:p>
        </p:txBody>
      </p:sp>
      <p:pic>
        <p:nvPicPr>
          <p:cNvPr id="7" name="Picture 6">
            <a:extLst>
              <a:ext uri="{FF2B5EF4-FFF2-40B4-BE49-F238E27FC236}">
                <a16:creationId xmlns:a16="http://schemas.microsoft.com/office/drawing/2014/main" id="{F8A9E612-5127-4D72-99B7-B289718CEA8D}"/>
              </a:ext>
            </a:extLst>
          </p:cNvPr>
          <p:cNvPicPr/>
          <p:nvPr/>
        </p:nvPicPr>
        <p:blipFill rotWithShape="1">
          <a:blip r:embed="rId2"/>
          <a:srcRect r="1" b="4130"/>
          <a:stretch/>
        </p:blipFill>
        <p:spPr>
          <a:xfrm>
            <a:off x="5120640" y="1904281"/>
            <a:ext cx="6233160" cy="4272681"/>
          </a:xfrm>
          <a:prstGeom prst="rect">
            <a:avLst/>
          </a:prstGeom>
        </p:spPr>
      </p:pic>
      <p:sp>
        <p:nvSpPr>
          <p:cNvPr id="2" name="Slide Number Placeholder 1">
            <a:extLst>
              <a:ext uri="{FF2B5EF4-FFF2-40B4-BE49-F238E27FC236}">
                <a16:creationId xmlns:a16="http://schemas.microsoft.com/office/drawing/2014/main" id="{5204854C-FF46-4ADF-AD35-DD34A94DAD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9EC71654-96A5-4280-94F3-931C61A9F92C}" type="slidenum">
              <a:rPr lang="en-US" sz="1200" smtClean="0">
                <a:solidFill>
                  <a:prstClr val="black">
                    <a:tint val="75000"/>
                  </a:prstClr>
                </a:solidFill>
                <a:latin typeface="Calibri" panose="020F0502020204030204"/>
              </a:rPr>
              <a:pPr algn="r">
                <a:spcAft>
                  <a:spcPts val="600"/>
                </a:spcAft>
                <a:defRPr/>
              </a:pPr>
              <a:t>22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7486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614266-75C8-4DBE-A5D9-8ED56C756069}"/>
              </a:ext>
            </a:extLst>
          </p:cNvPr>
          <p:cNvSpPr>
            <a:spLocks noGrp="1"/>
          </p:cNvSpPr>
          <p:nvPr>
            <p:ph type="sldNum" sz="quarter" idx="12"/>
          </p:nvPr>
        </p:nvSpPr>
        <p:spPr/>
        <p:txBody>
          <a:bodyPr/>
          <a:lstStyle/>
          <a:p>
            <a:fld id="{9EC71654-96A5-4280-94F3-931C61A9F92C}" type="slidenum">
              <a:rPr lang="en-US" noProof="0" smtClean="0"/>
              <a:pPr/>
              <a:t>23</a:t>
            </a:fld>
            <a:endParaRPr lang="en-US" noProof="0"/>
          </a:p>
        </p:txBody>
      </p:sp>
      <p:sp>
        <p:nvSpPr>
          <p:cNvPr id="3" name="Content Placeholder 2">
            <a:extLst>
              <a:ext uri="{FF2B5EF4-FFF2-40B4-BE49-F238E27FC236}">
                <a16:creationId xmlns:a16="http://schemas.microsoft.com/office/drawing/2014/main" id="{74C96A7D-E628-49DB-A8C9-A3E3262B0510}"/>
              </a:ext>
            </a:extLst>
          </p:cNvPr>
          <p:cNvSpPr>
            <a:spLocks noGrp="1"/>
          </p:cNvSpPr>
          <p:nvPr>
            <p:ph idx="1"/>
          </p:nvPr>
        </p:nvSpPr>
        <p:spPr/>
        <p:txBody>
          <a:bodyPr>
            <a:normAutofit fontScale="85000" lnSpcReduction="20000"/>
          </a:bodyPr>
          <a:lstStyle/>
          <a:p>
            <a:pPr fontAlgn="base"/>
            <a:r>
              <a:rPr lang="en-US" dirty="0"/>
              <a:t>The LSTM neural network can be used for univariate time series forecasting, and has been leveraged in the past for this very same analysis. </a:t>
            </a:r>
            <a:endParaRPr lang="en-CA" dirty="0"/>
          </a:p>
          <a:p>
            <a:r>
              <a:rPr lang="en-CA" dirty="0"/>
              <a:t>In LSTM 1 weight is replaced by 3 weights  </a:t>
            </a:r>
          </a:p>
          <a:p>
            <a:pPr lvl="1"/>
            <a:r>
              <a:rPr lang="en-CA" dirty="0"/>
              <a:t>Input Gate</a:t>
            </a:r>
          </a:p>
          <a:p>
            <a:pPr lvl="1"/>
            <a:r>
              <a:rPr lang="en-CA" dirty="0"/>
              <a:t>Forget Gate</a:t>
            </a:r>
          </a:p>
          <a:p>
            <a:pPr lvl="1"/>
            <a:r>
              <a:rPr lang="en-CA" dirty="0"/>
              <a:t>Update Gate</a:t>
            </a:r>
          </a:p>
          <a:p>
            <a:r>
              <a:rPr lang="en-CA" dirty="0"/>
              <a:t>Gradient is allowed to input what it needs to, forget what it doesn’t, and update as required. Sliding window across time series.</a:t>
            </a:r>
          </a:p>
          <a:p>
            <a:r>
              <a:rPr lang="en-CA" dirty="0"/>
              <a:t>Gradient used to calculate the recurrence diminishes, and ultimately vanishes over time. </a:t>
            </a:r>
          </a:p>
          <a:p>
            <a:r>
              <a:rPr lang="en-CA" dirty="0"/>
              <a:t>Input * weight + bias = activate</a:t>
            </a:r>
          </a:p>
          <a:p>
            <a:r>
              <a:rPr lang="en-CA" dirty="0"/>
              <a:t>The hidden state can decide to only retrieve the short or long-term or both types of memory stored in the cell state to make the next prediction.</a:t>
            </a:r>
          </a:p>
          <a:p>
            <a:pPr marL="0" indent="0">
              <a:buNone/>
            </a:pPr>
            <a:endParaRPr lang="en-CA" dirty="0"/>
          </a:p>
        </p:txBody>
      </p:sp>
      <p:sp>
        <p:nvSpPr>
          <p:cNvPr id="4" name="Title 3">
            <a:extLst>
              <a:ext uri="{FF2B5EF4-FFF2-40B4-BE49-F238E27FC236}">
                <a16:creationId xmlns:a16="http://schemas.microsoft.com/office/drawing/2014/main" id="{7747AAFD-CE7A-4791-ABB6-FD67CB98A3FB}"/>
              </a:ext>
            </a:extLst>
          </p:cNvPr>
          <p:cNvSpPr>
            <a:spLocks noGrp="1"/>
          </p:cNvSpPr>
          <p:nvPr>
            <p:ph type="title"/>
          </p:nvPr>
        </p:nvSpPr>
        <p:spPr/>
        <p:txBody>
          <a:bodyPr/>
          <a:lstStyle/>
          <a:p>
            <a:r>
              <a:rPr lang="en-US" dirty="0"/>
              <a:t>LSTM</a:t>
            </a:r>
            <a:endParaRPr lang="en-CA" dirty="0"/>
          </a:p>
        </p:txBody>
      </p:sp>
    </p:spTree>
    <p:extLst>
      <p:ext uri="{BB962C8B-B14F-4D97-AF65-F5344CB8AC3E}">
        <p14:creationId xmlns:p14="http://schemas.microsoft.com/office/powerpoint/2010/main" val="172492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E33E85-BF69-414A-9179-71D99A4C3799}"/>
              </a:ext>
            </a:extLst>
          </p:cNvPr>
          <p:cNvSpPr>
            <a:spLocks noGrp="1"/>
          </p:cNvSpPr>
          <p:nvPr>
            <p:ph type="sldNum" sz="quarter" idx="12"/>
          </p:nvPr>
        </p:nvSpPr>
        <p:spPr/>
        <p:txBody>
          <a:bodyPr/>
          <a:lstStyle/>
          <a:p>
            <a:fld id="{9EC71654-96A5-4280-94F3-931C61A9F92C}" type="slidenum">
              <a:rPr lang="en-US" noProof="0" smtClean="0"/>
              <a:pPr/>
              <a:t>24</a:t>
            </a:fld>
            <a:endParaRPr lang="en-US" noProof="0"/>
          </a:p>
        </p:txBody>
      </p:sp>
      <p:sp>
        <p:nvSpPr>
          <p:cNvPr id="4" name="Title 3">
            <a:extLst>
              <a:ext uri="{FF2B5EF4-FFF2-40B4-BE49-F238E27FC236}">
                <a16:creationId xmlns:a16="http://schemas.microsoft.com/office/drawing/2014/main" id="{1E279BB2-CE6B-4A61-AEEC-D0EC5F8588D9}"/>
              </a:ext>
            </a:extLst>
          </p:cNvPr>
          <p:cNvSpPr>
            <a:spLocks noGrp="1"/>
          </p:cNvSpPr>
          <p:nvPr>
            <p:ph type="title"/>
          </p:nvPr>
        </p:nvSpPr>
        <p:spPr>
          <a:xfrm>
            <a:off x="520700" y="214894"/>
            <a:ext cx="11150600" cy="920336"/>
          </a:xfrm>
        </p:spPr>
        <p:txBody>
          <a:bodyPr/>
          <a:lstStyle/>
          <a:p>
            <a:r>
              <a:rPr lang="en-US" dirty="0"/>
              <a:t>LSTM</a:t>
            </a:r>
            <a:endParaRPr lang="en-CA" dirty="0"/>
          </a:p>
        </p:txBody>
      </p:sp>
      <p:pic>
        <p:nvPicPr>
          <p:cNvPr id="5" name="Content Placeholder 4">
            <a:extLst>
              <a:ext uri="{FF2B5EF4-FFF2-40B4-BE49-F238E27FC236}">
                <a16:creationId xmlns:a16="http://schemas.microsoft.com/office/drawing/2014/main" id="{21924F9D-C7C5-4E20-A810-8FB5C914534C}"/>
              </a:ext>
            </a:extLst>
          </p:cNvPr>
          <p:cNvPicPr>
            <a:picLocks noGrp="1"/>
          </p:cNvPicPr>
          <p:nvPr>
            <p:ph idx="1"/>
          </p:nvPr>
        </p:nvPicPr>
        <p:blipFill>
          <a:blip r:embed="rId2"/>
          <a:stretch>
            <a:fillRect/>
          </a:stretch>
        </p:blipFill>
        <p:spPr>
          <a:xfrm>
            <a:off x="1502230" y="3137201"/>
            <a:ext cx="4075564" cy="3020842"/>
          </a:xfrm>
          <a:prstGeom prst="rect">
            <a:avLst/>
          </a:prstGeom>
        </p:spPr>
      </p:pic>
      <p:sp>
        <p:nvSpPr>
          <p:cNvPr id="6" name="Rectangle 5">
            <a:extLst>
              <a:ext uri="{FF2B5EF4-FFF2-40B4-BE49-F238E27FC236}">
                <a16:creationId xmlns:a16="http://schemas.microsoft.com/office/drawing/2014/main" id="{3FC94137-62C4-46DE-B60D-A7325F0018A5}"/>
              </a:ext>
            </a:extLst>
          </p:cNvPr>
          <p:cNvSpPr/>
          <p:nvPr/>
        </p:nvSpPr>
        <p:spPr>
          <a:xfrm>
            <a:off x="580570" y="1567541"/>
            <a:ext cx="9405259" cy="1569660"/>
          </a:xfrm>
          <a:prstGeom prst="rect">
            <a:avLst/>
          </a:prstGeom>
        </p:spPr>
        <p:txBody>
          <a:bodyPr wrap="square">
            <a:spAutoFit/>
          </a:bodyPr>
          <a:lstStyle/>
          <a:p>
            <a:r>
              <a:rPr lang="en-CA" sz="2400" dirty="0"/>
              <a:t>By capturing historical information across a sliding window of time, and learning from previous iterations on the data. LSTM is better at predicting the future price of the stock than a moving average, or regressive model. C</a:t>
            </a:r>
            <a:r>
              <a:rPr lang="en-US" sz="2400" dirty="0"/>
              <a:t>an be used for univariate time series forecasting. </a:t>
            </a:r>
            <a:endParaRPr lang="en-CA" sz="2400" dirty="0"/>
          </a:p>
        </p:txBody>
      </p:sp>
      <p:pic>
        <p:nvPicPr>
          <p:cNvPr id="7" name="Picture 6">
            <a:extLst>
              <a:ext uri="{FF2B5EF4-FFF2-40B4-BE49-F238E27FC236}">
                <a16:creationId xmlns:a16="http://schemas.microsoft.com/office/drawing/2014/main" id="{D59476DA-363E-40B0-9985-4F2182C7D940}"/>
              </a:ext>
            </a:extLst>
          </p:cNvPr>
          <p:cNvPicPr/>
          <p:nvPr/>
        </p:nvPicPr>
        <p:blipFill>
          <a:blip r:embed="rId3"/>
          <a:stretch>
            <a:fillRect/>
          </a:stretch>
        </p:blipFill>
        <p:spPr>
          <a:xfrm>
            <a:off x="5735500" y="3497262"/>
            <a:ext cx="4954270" cy="2606675"/>
          </a:xfrm>
          <a:prstGeom prst="rect">
            <a:avLst/>
          </a:prstGeom>
        </p:spPr>
      </p:pic>
    </p:spTree>
    <p:extLst>
      <p:ext uri="{BB962C8B-B14F-4D97-AF65-F5344CB8AC3E}">
        <p14:creationId xmlns:p14="http://schemas.microsoft.com/office/powerpoint/2010/main" val="3221036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EF435-1079-4924-BBBA-CCB6DDD1AA0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25</a:t>
            </a:fld>
            <a:endParaRPr lang="en-US" noProof="0"/>
          </a:p>
        </p:txBody>
      </p:sp>
      <p:sp>
        <p:nvSpPr>
          <p:cNvPr id="3" name="Content Placeholder 2">
            <a:extLst>
              <a:ext uri="{FF2B5EF4-FFF2-40B4-BE49-F238E27FC236}">
                <a16:creationId xmlns:a16="http://schemas.microsoft.com/office/drawing/2014/main" id="{53068B35-0DFC-4E60-AE19-7A0FE0ED96F9}"/>
              </a:ext>
            </a:extLst>
          </p:cNvPr>
          <p:cNvSpPr>
            <a:spLocks noGrp="1"/>
          </p:cNvSpPr>
          <p:nvPr>
            <p:ph idx="1"/>
          </p:nvPr>
        </p:nvSpPr>
        <p:spPr>
          <a:xfrm>
            <a:off x="370796" y="1353911"/>
            <a:ext cx="5086576" cy="4524375"/>
          </a:xfrm>
        </p:spPr>
        <p:txBody>
          <a:bodyPr>
            <a:normAutofit lnSpcReduction="10000"/>
          </a:bodyPr>
          <a:lstStyle/>
          <a:p>
            <a:pPr marL="0" indent="0">
              <a:buNone/>
            </a:pPr>
            <a:r>
              <a:rPr lang="en-US" sz="2400" dirty="0"/>
              <a:t>Feeds forward the learned weight value, and the inputs combined through the cell learning from the previous result. The calculated RMSE for this model is lower than the Multi-layer perceptron. However the +/- ratio is much higher.</a:t>
            </a:r>
          </a:p>
          <a:p>
            <a:pPr marL="0" indent="0">
              <a:buNone/>
            </a:pPr>
            <a:endParaRPr lang="en-US" sz="2400" dirty="0"/>
          </a:p>
          <a:p>
            <a:pPr marL="0" indent="0">
              <a:buNone/>
            </a:pPr>
            <a:r>
              <a:rPr lang="en-US" sz="2400" dirty="0"/>
              <a:t>Running variants of the LSTM model have yielded far better RMSE than its most simple form. With an average MSE of 4, and certain epochs measuring at less than 0.1. </a:t>
            </a:r>
          </a:p>
          <a:p>
            <a:endParaRPr lang="en-US" dirty="0"/>
          </a:p>
          <a:p>
            <a:pPr marL="0" indent="0">
              <a:buNone/>
            </a:pPr>
            <a:endParaRPr lang="en-CA" dirty="0"/>
          </a:p>
        </p:txBody>
      </p:sp>
      <p:sp>
        <p:nvSpPr>
          <p:cNvPr id="4" name="Title 3">
            <a:extLst>
              <a:ext uri="{FF2B5EF4-FFF2-40B4-BE49-F238E27FC236}">
                <a16:creationId xmlns:a16="http://schemas.microsoft.com/office/drawing/2014/main" id="{333FA148-3D5F-4753-B231-F4A6CCA58858}"/>
              </a:ext>
            </a:extLst>
          </p:cNvPr>
          <p:cNvSpPr>
            <a:spLocks noGrp="1"/>
          </p:cNvSpPr>
          <p:nvPr>
            <p:ph type="title"/>
          </p:nvPr>
        </p:nvSpPr>
        <p:spPr>
          <a:xfrm>
            <a:off x="515938" y="246621"/>
            <a:ext cx="11150600" cy="920336"/>
          </a:xfrm>
        </p:spPr>
        <p:txBody>
          <a:bodyPr/>
          <a:lstStyle/>
          <a:p>
            <a:r>
              <a:rPr lang="en-US"/>
              <a:t>LSTM Results</a:t>
            </a:r>
            <a:endParaRPr lang="en-CA" dirty="0"/>
          </a:p>
        </p:txBody>
      </p:sp>
      <p:pic>
        <p:nvPicPr>
          <p:cNvPr id="5" name="Picture 4">
            <a:extLst>
              <a:ext uri="{FF2B5EF4-FFF2-40B4-BE49-F238E27FC236}">
                <a16:creationId xmlns:a16="http://schemas.microsoft.com/office/drawing/2014/main" id="{8BB7DDDB-DD0A-4968-9D33-97CB2C104F6F}"/>
              </a:ext>
            </a:extLst>
          </p:cNvPr>
          <p:cNvPicPr/>
          <p:nvPr/>
        </p:nvPicPr>
        <p:blipFill>
          <a:blip r:embed="rId2"/>
          <a:stretch>
            <a:fillRect/>
          </a:stretch>
        </p:blipFill>
        <p:spPr>
          <a:xfrm>
            <a:off x="5842001" y="1647920"/>
            <a:ext cx="6094022" cy="3936068"/>
          </a:xfrm>
          <a:prstGeom prst="rect">
            <a:avLst/>
          </a:prstGeom>
        </p:spPr>
      </p:pic>
      <p:sp>
        <p:nvSpPr>
          <p:cNvPr id="6" name="Rectangle 5">
            <a:extLst>
              <a:ext uri="{FF2B5EF4-FFF2-40B4-BE49-F238E27FC236}">
                <a16:creationId xmlns:a16="http://schemas.microsoft.com/office/drawing/2014/main" id="{E9A78D92-3509-426C-8931-0E6248CD3000}"/>
              </a:ext>
            </a:extLst>
          </p:cNvPr>
          <p:cNvSpPr/>
          <p:nvPr/>
        </p:nvSpPr>
        <p:spPr>
          <a:xfrm>
            <a:off x="370795" y="3615954"/>
            <a:ext cx="6096000" cy="461665"/>
          </a:xfrm>
          <a:prstGeom prst="rect">
            <a:avLst/>
          </a:prstGeom>
        </p:spPr>
        <p:txBody>
          <a:bodyPr>
            <a:spAutoFit/>
          </a:bodyPr>
          <a:lstStyle/>
          <a:p>
            <a:endParaRPr lang="en-CA" sz="2400" b="1" dirty="0"/>
          </a:p>
        </p:txBody>
      </p:sp>
    </p:spTree>
    <p:extLst>
      <p:ext uri="{BB962C8B-B14F-4D97-AF65-F5344CB8AC3E}">
        <p14:creationId xmlns:p14="http://schemas.microsoft.com/office/powerpoint/2010/main" val="243093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A4D13-394B-4753-927A-372E21A170A0}"/>
              </a:ext>
            </a:extLst>
          </p:cNvPr>
          <p:cNvSpPr>
            <a:spLocks noGrp="1"/>
          </p:cNvSpPr>
          <p:nvPr>
            <p:ph type="sldNum" sz="quarter" idx="12"/>
          </p:nvPr>
        </p:nvSpPr>
        <p:spPr/>
        <p:txBody>
          <a:bodyPr/>
          <a:lstStyle/>
          <a:p>
            <a:fld id="{9EC71654-96A5-4280-94F3-931C61A9F92C}" type="slidenum">
              <a:rPr lang="en-US" noProof="0" smtClean="0"/>
              <a:pPr/>
              <a:t>26</a:t>
            </a:fld>
            <a:endParaRPr lang="en-US" noProof="0"/>
          </a:p>
        </p:txBody>
      </p:sp>
      <p:sp>
        <p:nvSpPr>
          <p:cNvPr id="3" name="Content Placeholder 2">
            <a:extLst>
              <a:ext uri="{FF2B5EF4-FFF2-40B4-BE49-F238E27FC236}">
                <a16:creationId xmlns:a16="http://schemas.microsoft.com/office/drawing/2014/main" id="{E622EE17-1D5D-4772-AF40-E1023270AF8F}"/>
              </a:ext>
            </a:extLst>
          </p:cNvPr>
          <p:cNvSpPr>
            <a:spLocks noGrp="1"/>
          </p:cNvSpPr>
          <p:nvPr>
            <p:ph idx="1"/>
          </p:nvPr>
        </p:nvSpPr>
        <p:spPr/>
        <p:txBody>
          <a:bodyPr>
            <a:normAutofit fontScale="70000" lnSpcReduction="20000"/>
          </a:bodyPr>
          <a:lstStyle/>
          <a:p>
            <a:r>
              <a:rPr lang="en-CA" dirty="0"/>
              <a:t>Traditionally used for image classification. Images fed into the model are interpreted as a 3 dimensional matrix : width, height, depth (RGB). 3 dimensional tensor is what Convolutional Neural Network’s expects as input. Series of matrix operations.</a:t>
            </a:r>
          </a:p>
          <a:p>
            <a:r>
              <a:rPr lang="en-CA" dirty="0"/>
              <a:t>Scalar = single column</a:t>
            </a:r>
          </a:p>
          <a:p>
            <a:r>
              <a:rPr lang="en-CA" dirty="0"/>
              <a:t>Matrix = 2 or more columns</a:t>
            </a:r>
          </a:p>
          <a:p>
            <a:r>
              <a:rPr lang="en-CA" dirty="0"/>
              <a:t>Tensor can be both.</a:t>
            </a:r>
          </a:p>
          <a:p>
            <a:r>
              <a:rPr lang="en-CA" dirty="0"/>
              <a:t>Convolution, </a:t>
            </a:r>
            <a:r>
              <a:rPr lang="en-CA" dirty="0" err="1"/>
              <a:t>Relu</a:t>
            </a:r>
            <a:r>
              <a:rPr lang="en-CA" dirty="0"/>
              <a:t> (y=max(0,x)) = Universal function approximator, which also eliminates the vanishing gradient in recurrent networks.</a:t>
            </a:r>
          </a:p>
          <a:p>
            <a:pPr marL="0" indent="0">
              <a:buNone/>
            </a:pPr>
            <a:endParaRPr lang="en-US" dirty="0"/>
          </a:p>
          <a:p>
            <a:pPr marL="0" indent="0">
              <a:buNone/>
            </a:pPr>
            <a:r>
              <a:rPr lang="en-US" sz="2900" dirty="0"/>
              <a:t>3 reasons to use Convolutional network on financial data.</a:t>
            </a:r>
            <a:endParaRPr lang="en-CA" sz="2900" dirty="0"/>
          </a:p>
          <a:p>
            <a:pPr marL="514350" lvl="0" indent="-514350">
              <a:buFont typeface="+mj-lt"/>
              <a:buAutoNum type="arabicPeriod"/>
            </a:pPr>
            <a:r>
              <a:rPr lang="en-CA" sz="2900" dirty="0"/>
              <a:t>Spatially </a:t>
            </a:r>
            <a:r>
              <a:rPr lang="en-CA" sz="2900" dirty="0" err="1"/>
              <a:t>invariate</a:t>
            </a:r>
            <a:endParaRPr lang="en-CA" sz="2900" dirty="0"/>
          </a:p>
          <a:p>
            <a:pPr marL="514350" lvl="0" indent="-514350">
              <a:buFont typeface="+mj-lt"/>
              <a:buAutoNum type="arabicPeriod"/>
            </a:pPr>
            <a:r>
              <a:rPr lang="en-CA" sz="2900" dirty="0"/>
              <a:t>Computationally less expensive than LSTM RNN</a:t>
            </a:r>
          </a:p>
          <a:p>
            <a:pPr marL="514350" lvl="0" indent="-514350">
              <a:buFont typeface="+mj-lt"/>
              <a:buAutoNum type="arabicPeriod"/>
            </a:pPr>
            <a:r>
              <a:rPr lang="en-CA" sz="2900" dirty="0"/>
              <a:t>Takes into account both past, and future based on the outputs provided.</a:t>
            </a:r>
          </a:p>
          <a:p>
            <a:pPr marL="514350" lvl="0" indent="-514350">
              <a:buFont typeface="+mj-lt"/>
              <a:buAutoNum type="arabicPeriod"/>
            </a:pPr>
            <a:r>
              <a:rPr lang="en-CA" sz="2900" dirty="0"/>
              <a:t>Takes feature temporal locality into consideration which is important to render decisions quickly</a:t>
            </a:r>
          </a:p>
          <a:p>
            <a:endParaRPr lang="en-CA" dirty="0"/>
          </a:p>
        </p:txBody>
      </p:sp>
      <p:sp>
        <p:nvSpPr>
          <p:cNvPr id="4" name="Title 3">
            <a:extLst>
              <a:ext uri="{FF2B5EF4-FFF2-40B4-BE49-F238E27FC236}">
                <a16:creationId xmlns:a16="http://schemas.microsoft.com/office/drawing/2014/main" id="{CCA8C2FD-69E5-4EFF-85DE-3572C9CE5A5B}"/>
              </a:ext>
            </a:extLst>
          </p:cNvPr>
          <p:cNvSpPr>
            <a:spLocks noGrp="1"/>
          </p:cNvSpPr>
          <p:nvPr>
            <p:ph type="title"/>
          </p:nvPr>
        </p:nvSpPr>
        <p:spPr/>
        <p:txBody>
          <a:bodyPr/>
          <a:lstStyle/>
          <a:p>
            <a:r>
              <a:rPr lang="en-US" dirty="0"/>
              <a:t>Convolutional Neural Network (CNN)</a:t>
            </a:r>
            <a:endParaRPr lang="en-CA" dirty="0"/>
          </a:p>
        </p:txBody>
      </p:sp>
    </p:spTree>
    <p:extLst>
      <p:ext uri="{BB962C8B-B14F-4D97-AF65-F5344CB8AC3E}">
        <p14:creationId xmlns:p14="http://schemas.microsoft.com/office/powerpoint/2010/main" val="196471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C26EE-0F10-4B91-99B5-D59765328F4B}"/>
              </a:ext>
            </a:extLst>
          </p:cNvPr>
          <p:cNvSpPr>
            <a:spLocks noGrp="1"/>
          </p:cNvSpPr>
          <p:nvPr>
            <p:ph type="sldNum" sz="quarter" idx="12"/>
          </p:nvPr>
        </p:nvSpPr>
        <p:spPr/>
        <p:txBody>
          <a:bodyPr/>
          <a:lstStyle/>
          <a:p>
            <a:fld id="{9EC71654-96A5-4280-94F3-931C61A9F92C}" type="slidenum">
              <a:rPr lang="en-US" noProof="0" smtClean="0"/>
              <a:pPr/>
              <a:t>27</a:t>
            </a:fld>
            <a:endParaRPr lang="en-US" noProof="0"/>
          </a:p>
        </p:txBody>
      </p:sp>
      <p:sp>
        <p:nvSpPr>
          <p:cNvPr id="3" name="Content Placeholder 2">
            <a:extLst>
              <a:ext uri="{FF2B5EF4-FFF2-40B4-BE49-F238E27FC236}">
                <a16:creationId xmlns:a16="http://schemas.microsoft.com/office/drawing/2014/main" id="{249FCE52-F8B7-4D7C-9183-869F7BB8819C}"/>
              </a:ext>
            </a:extLst>
          </p:cNvPr>
          <p:cNvSpPr>
            <a:spLocks noGrp="1"/>
          </p:cNvSpPr>
          <p:nvPr>
            <p:ph idx="1"/>
          </p:nvPr>
        </p:nvSpPr>
        <p:spPr>
          <a:xfrm>
            <a:off x="515938" y="1825625"/>
            <a:ext cx="4658405" cy="4277360"/>
          </a:xfrm>
        </p:spPr>
        <p:txBody>
          <a:bodyPr/>
          <a:lstStyle/>
          <a:p>
            <a:r>
              <a:rPr lang="en-US" dirty="0"/>
              <a:t>By far, the best observed results were achieved with the Convolutional Neural Network</a:t>
            </a:r>
            <a:endParaRPr lang="en-CA" dirty="0"/>
          </a:p>
        </p:txBody>
      </p:sp>
      <p:sp>
        <p:nvSpPr>
          <p:cNvPr id="4" name="Title 3">
            <a:extLst>
              <a:ext uri="{FF2B5EF4-FFF2-40B4-BE49-F238E27FC236}">
                <a16:creationId xmlns:a16="http://schemas.microsoft.com/office/drawing/2014/main" id="{9B09E5FE-C906-44D2-BC8C-EBCE315840FC}"/>
              </a:ext>
            </a:extLst>
          </p:cNvPr>
          <p:cNvSpPr>
            <a:spLocks noGrp="1"/>
          </p:cNvSpPr>
          <p:nvPr>
            <p:ph type="title"/>
          </p:nvPr>
        </p:nvSpPr>
        <p:spPr/>
        <p:txBody>
          <a:bodyPr/>
          <a:lstStyle/>
          <a:p>
            <a:r>
              <a:rPr lang="en-US" dirty="0"/>
              <a:t>Convolutional Neural Network Results</a:t>
            </a:r>
            <a:endParaRPr lang="en-CA" dirty="0"/>
          </a:p>
        </p:txBody>
      </p:sp>
      <p:pic>
        <p:nvPicPr>
          <p:cNvPr id="5" name="Picture 4">
            <a:extLst>
              <a:ext uri="{FF2B5EF4-FFF2-40B4-BE49-F238E27FC236}">
                <a16:creationId xmlns:a16="http://schemas.microsoft.com/office/drawing/2014/main" id="{D7EDF39F-830B-4D29-B3E8-3699A3F9DCD4}"/>
              </a:ext>
            </a:extLst>
          </p:cNvPr>
          <p:cNvPicPr/>
          <p:nvPr/>
        </p:nvPicPr>
        <p:blipFill>
          <a:blip r:embed="rId2"/>
          <a:stretch>
            <a:fillRect/>
          </a:stretch>
        </p:blipFill>
        <p:spPr>
          <a:xfrm>
            <a:off x="5158470" y="1944915"/>
            <a:ext cx="6387644" cy="4245428"/>
          </a:xfrm>
          <a:prstGeom prst="rect">
            <a:avLst/>
          </a:prstGeom>
        </p:spPr>
      </p:pic>
    </p:spTree>
    <p:extLst>
      <p:ext uri="{BB962C8B-B14F-4D97-AF65-F5344CB8AC3E}">
        <p14:creationId xmlns:p14="http://schemas.microsoft.com/office/powerpoint/2010/main" val="4217116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0086BF-219F-43DA-9AE7-44A228995F91}"/>
              </a:ext>
            </a:extLst>
          </p:cNvPr>
          <p:cNvSpPr>
            <a:spLocks noGrp="1"/>
          </p:cNvSpPr>
          <p:nvPr>
            <p:ph type="sldNum" sz="quarter" idx="12"/>
          </p:nvPr>
        </p:nvSpPr>
        <p:spPr/>
        <p:txBody>
          <a:bodyPr/>
          <a:lstStyle/>
          <a:p>
            <a:fld id="{9EC71654-96A5-4280-94F3-931C61A9F92C}" type="slidenum">
              <a:rPr lang="en-US" noProof="0" smtClean="0"/>
              <a:pPr/>
              <a:t>28</a:t>
            </a:fld>
            <a:endParaRPr lang="en-US" noProof="0"/>
          </a:p>
        </p:txBody>
      </p:sp>
      <p:sp>
        <p:nvSpPr>
          <p:cNvPr id="3" name="Content Placeholder 2">
            <a:extLst>
              <a:ext uri="{FF2B5EF4-FFF2-40B4-BE49-F238E27FC236}">
                <a16:creationId xmlns:a16="http://schemas.microsoft.com/office/drawing/2014/main" id="{A48C38BE-514D-4B2C-AE41-3DBBDBF7E2F8}"/>
              </a:ext>
            </a:extLst>
          </p:cNvPr>
          <p:cNvSpPr>
            <a:spLocks noGrp="1"/>
          </p:cNvSpPr>
          <p:nvPr>
            <p:ph idx="1"/>
          </p:nvPr>
        </p:nvSpPr>
        <p:spPr/>
        <p:txBody>
          <a:bodyPr>
            <a:normAutofit fontScale="85000" lnSpcReduction="20000"/>
          </a:bodyPr>
          <a:lstStyle/>
          <a:p>
            <a:pPr lvl="0"/>
            <a:r>
              <a:rPr lang="en-US" dirty="0"/>
              <a:t>Can the features of a stock be leveraged to accurately predict the future value of any given stock intra-day, weekly, monthly, etc. </a:t>
            </a:r>
          </a:p>
          <a:p>
            <a:pPr lvl="1"/>
            <a:r>
              <a:rPr lang="en-US" b="1" dirty="0">
                <a:solidFill>
                  <a:schemeClr val="accent6"/>
                </a:solidFill>
              </a:rPr>
              <a:t>The features reviewed during this exercise have largely proven to be independent and unrelated to the stock price.</a:t>
            </a:r>
            <a:endParaRPr lang="en-CA" b="1" dirty="0">
              <a:solidFill>
                <a:schemeClr val="accent6"/>
              </a:solidFill>
            </a:endParaRPr>
          </a:p>
          <a:p>
            <a:pPr lvl="0"/>
            <a:r>
              <a:rPr lang="en-US" dirty="0"/>
              <a:t>Can a predictive model accurately change its prediction based on intra-day price direction?</a:t>
            </a:r>
          </a:p>
          <a:p>
            <a:pPr lvl="1"/>
            <a:r>
              <a:rPr lang="en-US" b="1" dirty="0">
                <a:solidFill>
                  <a:schemeClr val="accent6"/>
                </a:solidFill>
              </a:rPr>
              <a:t>In our machine learning models we have observed, the intra-day stock price can be predicted; however the accuracy of the precision could suffer, unless the model is retrained intra-day. </a:t>
            </a:r>
          </a:p>
          <a:p>
            <a:r>
              <a:rPr lang="en-US" dirty="0"/>
              <a:t>Can a predictive model be trusted to make decisions to buy, hold, or sell an option at its current price, and provide a level of confidence for the trader to set their stop loss window</a:t>
            </a:r>
          </a:p>
          <a:p>
            <a:pPr lvl="1"/>
            <a:r>
              <a:rPr lang="en-US" b="1" dirty="0">
                <a:solidFill>
                  <a:schemeClr val="accent6"/>
                </a:solidFill>
              </a:rPr>
              <a:t>The models we’ve built are insufficient for a completely automated trading bot. Any decisions to buy, hold, or sell will be based on business rules, e.g. Price crossed the 20-day moving average. These decisions can be supported by a machine learning model, who’s predictions could also be tracked against the actual price.</a:t>
            </a:r>
            <a:endParaRPr lang="en-CA" b="1" dirty="0">
              <a:solidFill>
                <a:schemeClr val="accent6"/>
              </a:solidFill>
            </a:endParaRPr>
          </a:p>
        </p:txBody>
      </p:sp>
      <p:sp>
        <p:nvSpPr>
          <p:cNvPr id="4" name="Title 3">
            <a:extLst>
              <a:ext uri="{FF2B5EF4-FFF2-40B4-BE49-F238E27FC236}">
                <a16:creationId xmlns:a16="http://schemas.microsoft.com/office/drawing/2014/main" id="{78CA9AD6-C693-4776-B04B-E58454A1AA4B}"/>
              </a:ext>
            </a:extLst>
          </p:cNvPr>
          <p:cNvSpPr>
            <a:spLocks noGrp="1"/>
          </p:cNvSpPr>
          <p:nvPr>
            <p:ph type="title"/>
          </p:nvPr>
        </p:nvSpPr>
        <p:spPr/>
        <p:txBody>
          <a:bodyPr/>
          <a:lstStyle/>
          <a:p>
            <a:r>
              <a:rPr lang="en-US" dirty="0"/>
              <a:t>Conclusion</a:t>
            </a:r>
            <a:endParaRPr lang="en-CA" dirty="0"/>
          </a:p>
        </p:txBody>
      </p:sp>
    </p:spTree>
    <p:extLst>
      <p:ext uri="{BB962C8B-B14F-4D97-AF65-F5344CB8AC3E}">
        <p14:creationId xmlns:p14="http://schemas.microsoft.com/office/powerpoint/2010/main" val="202002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jjusteco@ryerson.ca</a:t>
            </a:r>
          </a:p>
        </p:txBody>
      </p:sp>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t>https://www.linkedin.com/in/felix-juste-constant/</a:t>
            </a:r>
          </a:p>
        </p:txBody>
      </p:sp>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Stock trading is highly volatile, and risky. Which stock to buy, which stock to sell on, and how long to hold is a very challenging task. This is a discovery on the art of the possible</a:t>
            </a:r>
            <a:endParaRPr lang="en-CA" b="1"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39" b="39"/>
          <a:stretch>
            <a:fillRect/>
          </a:stretch>
        </p:blipFill>
        <p:spPr/>
      </p:pic>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jjusteco@ryerson.ca</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https://www.linkedin.com/in/felix-juste-constant/</a:t>
            </a:r>
          </a:p>
        </p:txBody>
      </p:sp>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sz="2000" dirty="0"/>
              <a:t>Relying on key indicators, signals, and moving averages is tried and true technical analysis, but making decisions on all of these points of data in time, and with confidence about your stop loss position remains a challenge.</a:t>
            </a:r>
          </a:p>
          <a:p>
            <a:pPr marL="0" indent="0">
              <a:buNone/>
            </a:pPr>
            <a:endParaRPr lang="en-US" sz="16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Abstract</a:t>
            </a:r>
          </a:p>
        </p:txBody>
      </p:sp>
      <p:graphicFrame>
        <p:nvGraphicFramePr>
          <p:cNvPr id="5" name="Table 4">
            <a:extLst>
              <a:ext uri="{FF2B5EF4-FFF2-40B4-BE49-F238E27FC236}">
                <a16:creationId xmlns:a16="http://schemas.microsoft.com/office/drawing/2014/main" id="{4C4AA132-350B-4750-AE28-0A5102D38A67}"/>
              </a:ext>
            </a:extLst>
          </p:cNvPr>
          <p:cNvGraphicFramePr>
            <a:graphicFrameLocks noGrp="1"/>
          </p:cNvGraphicFramePr>
          <p:nvPr>
            <p:extLst>
              <p:ext uri="{D42A27DB-BD31-4B8C-83A1-F6EECF244321}">
                <p14:modId xmlns:p14="http://schemas.microsoft.com/office/powerpoint/2010/main" val="305851719"/>
              </p:ext>
            </p:extLst>
          </p:nvPr>
        </p:nvGraphicFramePr>
        <p:xfrm>
          <a:off x="896525" y="4122577"/>
          <a:ext cx="6349365" cy="1657795"/>
        </p:xfrm>
        <a:graphic>
          <a:graphicData uri="http://schemas.openxmlformats.org/drawingml/2006/table">
            <a:tbl>
              <a:tblPr>
                <a:tableStyleId>{5C22544A-7EE6-4342-B048-85BDC9FD1C3A}</a:tableStyleId>
              </a:tblPr>
              <a:tblGrid>
                <a:gridCol w="6349365">
                  <a:extLst>
                    <a:ext uri="{9D8B030D-6E8A-4147-A177-3AD203B41FA5}">
                      <a16:colId xmlns:a16="http://schemas.microsoft.com/office/drawing/2014/main" val="1404268605"/>
                    </a:ext>
                  </a:extLst>
                </a:gridCol>
              </a:tblGrid>
              <a:tr h="1205865">
                <a:tc>
                  <a:txBody>
                    <a:bodyPr/>
                    <a:lstStyle/>
                    <a:p>
                      <a:pPr marL="0" marR="0" algn="ctr">
                        <a:lnSpc>
                          <a:spcPct val="115000"/>
                        </a:lnSpc>
                        <a:spcBef>
                          <a:spcPts val="0"/>
                        </a:spcBef>
                        <a:spcAft>
                          <a:spcPts val="0"/>
                        </a:spcAft>
                      </a:pPr>
                      <a:r>
                        <a:rPr lang="en-US" sz="2400" dirty="0">
                          <a:effectLst/>
                        </a:rPr>
                        <a:t>“A blindfolded monkey throwing darts at a newspaper's financial pages could select a portfolio that would do just as well as one carefully selected by experts.”</a:t>
                      </a:r>
                      <a:r>
                        <a:rPr lang="en-US" sz="1800" u="sng" baseline="30000" dirty="0">
                          <a:effectLst/>
                        </a:rPr>
                        <a:t> Burton </a:t>
                      </a:r>
                      <a:r>
                        <a:rPr lang="en-US" sz="1800" u="sng" baseline="30000" dirty="0" err="1">
                          <a:effectLst/>
                        </a:rPr>
                        <a:t>Malkiel</a:t>
                      </a:r>
                      <a:endParaRPr lang="en-US"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777448384"/>
                  </a:ext>
                </a:extLst>
              </a:tr>
            </a:tbl>
          </a:graphicData>
        </a:graphic>
      </p:graphicFrame>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269309" y="2863158"/>
            <a:ext cx="5555293" cy="2846648"/>
          </a:xfrm>
        </p:spPr>
        <p:txBody>
          <a:bodyPr/>
          <a:lstStyle/>
          <a:p>
            <a:pPr marL="342900" lvl="0" indent="-342900" algn="l">
              <a:buFont typeface="+mj-lt"/>
              <a:buAutoNum type="arabicPeriod"/>
            </a:pPr>
            <a:endParaRPr lang="en-US" dirty="0"/>
          </a:p>
          <a:p>
            <a:pPr lvl="0"/>
            <a:r>
              <a:rPr lang="en-US" dirty="0"/>
              <a:t>Can the features of a stock be leveraged to accurately predict the future value of any given stock intra-day, weekly, monthly, etc. </a:t>
            </a:r>
            <a:endParaRPr lang="en-CA" dirty="0"/>
          </a:p>
          <a:p>
            <a:pPr lvl="0"/>
            <a:r>
              <a:rPr lang="en-US" dirty="0"/>
              <a:t>Can a predictive model accurately change its prediction based on intra-day price direction?</a:t>
            </a:r>
            <a:endParaRPr lang="en-CA" dirty="0"/>
          </a:p>
          <a:p>
            <a:pPr lvl="0"/>
            <a:r>
              <a:rPr lang="en-US" dirty="0"/>
              <a:t>Can a predictive model be trusted to make decisions to buy, hold, or sell an option at its current price, and provide a level of confidence for the trader to set their stop loss window.</a:t>
            </a:r>
            <a:endParaRPr lang="en-CA" dirty="0"/>
          </a:p>
          <a:p>
            <a:pPr marL="342900" lvl="0" indent="-342900" algn="l">
              <a:buFont typeface="+mj-lt"/>
              <a:buAutoNum type="arabicPeriod"/>
            </a:pPr>
            <a:endParaRPr lang="en-CA"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Research questions</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dirty="0"/>
              <a:t>The tools we will leverage to accomplish our goal are</a:t>
            </a:r>
            <a:endParaRPr lang="en-CA" b="1" dirty="0"/>
          </a:p>
          <a:p>
            <a:pPr marL="342900" lvl="0" indent="-342900">
              <a:buFont typeface="+mj-lt"/>
              <a:buAutoNum type="arabicPeriod"/>
            </a:pPr>
            <a:r>
              <a:rPr lang="en-CA" dirty="0"/>
              <a:t>Python</a:t>
            </a:r>
          </a:p>
          <a:p>
            <a:pPr marL="342900" lvl="0" indent="-342900">
              <a:buFont typeface="+mj-lt"/>
              <a:buAutoNum type="arabicPeriod"/>
            </a:pPr>
            <a:r>
              <a:rPr lang="en-CA" dirty="0"/>
              <a:t>R Studio</a:t>
            </a:r>
          </a:p>
          <a:p>
            <a:pPr marL="342900" lvl="0" indent="-342900">
              <a:buFont typeface="+mj-lt"/>
              <a:buAutoNum type="arabicPeriod"/>
            </a:pPr>
            <a:r>
              <a:rPr lang="en-CA" dirty="0"/>
              <a:t>Microsoft </a:t>
            </a:r>
            <a:r>
              <a:rPr lang="en-CA" dirty="0" err="1"/>
              <a:t>PowerBI</a:t>
            </a:r>
            <a:endParaRPr lang="en-CA" dirty="0"/>
          </a:p>
        </p:txBody>
      </p:sp>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Technique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Tree>
    <p:extLst>
      <p:ext uri="{BB962C8B-B14F-4D97-AF65-F5344CB8AC3E}">
        <p14:creationId xmlns:p14="http://schemas.microsoft.com/office/powerpoint/2010/main" val="26940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Table</a:t>
            </a:r>
          </a:p>
        </p:txBody>
      </p:sp>
      <p:sp>
        <p:nvSpPr>
          <p:cNvPr id="4" name="Slide Number Placeholder 3"/>
          <p:cNvSpPr>
            <a:spLocks noGrp="1"/>
          </p:cNvSpPr>
          <p:nvPr>
            <p:ph type="sldNum" sz="quarter" idx="12"/>
          </p:nvPr>
        </p:nvSpPr>
        <p:spPr/>
        <p:txBody>
          <a:bodyPr/>
          <a:lstStyle/>
          <a:p>
            <a:r>
              <a:rPr lang="en-US"/>
              <a:t>9</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271666769"/>
              </p:ext>
            </p:extLst>
          </p:nvPr>
        </p:nvGraphicFramePr>
        <p:xfrm>
          <a:off x="1433319" y="1736678"/>
          <a:ext cx="9325362" cy="3831803"/>
        </p:xfrm>
        <a:graphic>
          <a:graphicData uri="http://schemas.openxmlformats.org/drawingml/2006/table">
            <a:tbl>
              <a:tblPr firstRow="1" bandRow="1">
                <a:tableStyleId>{5C22544A-7EE6-4342-B048-85BDC9FD1C3A}</a:tableStyleId>
              </a:tblPr>
              <a:tblGrid>
                <a:gridCol w="3108454">
                  <a:extLst>
                    <a:ext uri="{9D8B030D-6E8A-4147-A177-3AD203B41FA5}">
                      <a16:colId xmlns:a16="http://schemas.microsoft.com/office/drawing/2014/main" val="2785900615"/>
                    </a:ext>
                  </a:extLst>
                </a:gridCol>
                <a:gridCol w="3108454">
                  <a:extLst>
                    <a:ext uri="{9D8B030D-6E8A-4147-A177-3AD203B41FA5}">
                      <a16:colId xmlns:a16="http://schemas.microsoft.com/office/drawing/2014/main" val="2287965835"/>
                    </a:ext>
                  </a:extLst>
                </a:gridCol>
                <a:gridCol w="3108454">
                  <a:extLst>
                    <a:ext uri="{9D8B030D-6E8A-4147-A177-3AD203B41FA5}">
                      <a16:colId xmlns:a16="http://schemas.microsoft.com/office/drawing/2014/main" val="3202057861"/>
                    </a:ext>
                  </a:extLst>
                </a:gridCol>
              </a:tblGrid>
              <a:tr h="560865">
                <a:tc>
                  <a:txBody>
                    <a:bodyPr/>
                    <a:lstStyle/>
                    <a:p>
                      <a:pPr algn="ctr"/>
                      <a:r>
                        <a:rPr lang="en-US" dirty="0"/>
                        <a:t>Data Source</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URL</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DESCRIPTION</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663834">
                <a:tc>
                  <a:txBody>
                    <a:bodyPr/>
                    <a:lstStyle/>
                    <a:p>
                      <a:pPr algn="ctr"/>
                      <a:r>
                        <a:rPr lang="en-US" sz="1800" kern="1200" dirty="0">
                          <a:solidFill>
                            <a:schemeClr val="dk1"/>
                          </a:solidFill>
                          <a:effectLst/>
                          <a:latin typeface="+mn-lt"/>
                          <a:ea typeface="+mn-ea"/>
                          <a:cs typeface="+mn-cs"/>
                        </a:rPr>
                        <a:t>Yahoo Finance API</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u="sng" kern="1200" dirty="0">
                          <a:solidFill>
                            <a:schemeClr val="dk1"/>
                          </a:solidFill>
                          <a:effectLst/>
                          <a:latin typeface="+mn-lt"/>
                          <a:ea typeface="+mn-ea"/>
                          <a:cs typeface="+mn-cs"/>
                          <a:hlinkClick r:id="rId2"/>
                        </a:rPr>
                        <a:t>https://query2.finance.yahoo.com/v7/finance/quote</a:t>
                      </a: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kern="1200" dirty="0">
                          <a:solidFill>
                            <a:schemeClr val="dk1"/>
                          </a:solidFill>
                          <a:effectLst/>
                          <a:latin typeface="+mn-lt"/>
                          <a:ea typeface="+mn-ea"/>
                          <a:cs typeface="+mn-cs"/>
                        </a:rPr>
                        <a:t>Provides snap share price, and futures data for options. The dependent variable to test, validate, and back test will be provided by this table.</a:t>
                      </a:r>
                      <a:endParaRPr lang="en-IN" sz="10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8081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Alpha Vantage API</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u="sng" kern="1200" dirty="0">
                          <a:solidFill>
                            <a:schemeClr val="dk1"/>
                          </a:solidFill>
                          <a:effectLst/>
                          <a:latin typeface="+mn-lt"/>
                          <a:ea typeface="+mn-ea"/>
                          <a:cs typeface="+mn-cs"/>
                          <a:hlinkClick r:id="rId3"/>
                        </a:rPr>
                        <a:t>https://www.alphavantage.co/</a:t>
                      </a:r>
                      <a:endParaRPr lang="en-IN" sz="10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kern="1200" dirty="0">
                          <a:solidFill>
                            <a:schemeClr val="dk1"/>
                          </a:solidFill>
                          <a:effectLst/>
                          <a:latin typeface="+mn-lt"/>
                          <a:ea typeface="+mn-ea"/>
                          <a:cs typeface="+mn-cs"/>
                        </a:rPr>
                        <a:t>Provides Open and Close Price by day, and more complex metrics for historical analysis, required for downstream EDA, feature engineering, and back testing.</a:t>
                      </a:r>
                      <a:endParaRPr lang="en-IN" sz="10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52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Bourse de Montreal</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u="sng" kern="1200" dirty="0">
                          <a:solidFill>
                            <a:schemeClr val="dk1"/>
                          </a:solidFill>
                          <a:effectLst/>
                          <a:latin typeface="+mn-lt"/>
                          <a:ea typeface="+mn-ea"/>
                          <a:cs typeface="+mn-cs"/>
                          <a:hlinkClick r:id="rId4"/>
                        </a:rPr>
                        <a:t>https://www.m-x.ca/</a:t>
                      </a: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kern="1200" dirty="0">
                          <a:solidFill>
                            <a:schemeClr val="dk1"/>
                          </a:solidFill>
                          <a:effectLst/>
                          <a:latin typeface="+mn-lt"/>
                          <a:ea typeface="+mn-ea"/>
                          <a:cs typeface="+mn-cs"/>
                        </a:rPr>
                        <a:t>Provides data from m-x.ca (</a:t>
                      </a:r>
                      <a:r>
                        <a:rPr lang="en-US" sz="1000" kern="1200" dirty="0" err="1">
                          <a:solidFill>
                            <a:schemeClr val="dk1"/>
                          </a:solidFill>
                          <a:effectLst/>
                          <a:latin typeface="+mn-lt"/>
                          <a:ea typeface="+mn-ea"/>
                          <a:cs typeface="+mn-cs"/>
                        </a:rPr>
                        <a:t>Bourde</a:t>
                      </a:r>
                      <a:r>
                        <a:rPr lang="en-US" sz="1000" kern="1200" dirty="0">
                          <a:solidFill>
                            <a:schemeClr val="dk1"/>
                          </a:solidFill>
                          <a:effectLst/>
                          <a:latin typeface="+mn-lt"/>
                          <a:ea typeface="+mn-ea"/>
                          <a:cs typeface="+mn-cs"/>
                        </a:rPr>
                        <a:t> de Montreal) for Canadian Stocks</a:t>
                      </a: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400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Google Finance API</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u="sng" kern="1200" dirty="0">
                          <a:solidFill>
                            <a:schemeClr val="dk1"/>
                          </a:solidFill>
                          <a:effectLst/>
                          <a:latin typeface="+mn-lt"/>
                          <a:ea typeface="+mn-ea"/>
                          <a:cs typeface="+mn-cs"/>
                          <a:hlinkClick r:id="rId5"/>
                        </a:rPr>
                        <a:t>http://finance.google.com/finance/</a:t>
                      </a: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000" kern="1200" dirty="0">
                          <a:solidFill>
                            <a:schemeClr val="dk1"/>
                          </a:solidFill>
                          <a:effectLst/>
                          <a:latin typeface="+mn-lt"/>
                          <a:ea typeface="+mn-ea"/>
                          <a:cs typeface="+mn-cs"/>
                        </a:rPr>
                        <a:t>Provides secondary source for historical share prices</a:t>
                      </a: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400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Twitter</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CA" sz="1000" b="0" i="0" u="none" strike="noStrike" kern="1200" dirty="0">
                          <a:solidFill>
                            <a:schemeClr val="dk1"/>
                          </a:solidFill>
                          <a:effectLst/>
                          <a:latin typeface="+mn-lt"/>
                          <a:ea typeface="+mn-ea"/>
                          <a:cs typeface="+mn-cs"/>
                        </a:rPr>
                        <a:t>python-twitter</a:t>
                      </a:r>
                      <a:endParaRPr lang="en-IN" sz="10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effectLst/>
                          <a:latin typeface="+mn-lt"/>
                          <a:ea typeface="+mn-ea"/>
                          <a:cs typeface="+mn-cs"/>
                        </a:rPr>
                        <a:t>Twitter conversation text retrieved from Twitter developer API. Can be used to search Twitter on keywords, authors, and other parameters of the tweet.</a:t>
                      </a:r>
                      <a:endParaRPr lang="en-CA" sz="1000" b="1" kern="1200" dirty="0">
                        <a:solidFill>
                          <a:schemeClr val="dk1"/>
                        </a:solidFill>
                        <a:effectLst/>
                        <a:latin typeface="+mn-lt"/>
                        <a:ea typeface="+mn-ea"/>
                        <a:cs typeface="+mn-cs"/>
                      </a:endParaRPr>
                    </a:p>
                    <a:p>
                      <a:pPr algn="ctr"/>
                      <a:endParaRPr lang="en-IN" sz="9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76070623"/>
                  </a:ext>
                </a:extLst>
              </a:tr>
              <a:tr h="351158">
                <a:tc>
                  <a:txBody>
                    <a:bodyPr/>
                    <a:lstStyle/>
                    <a:p>
                      <a:pPr algn="ct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Tree>
    <p:extLst>
      <p:ext uri="{BB962C8B-B14F-4D97-AF65-F5344CB8AC3E}">
        <p14:creationId xmlns:p14="http://schemas.microsoft.com/office/powerpoint/2010/main" val="68865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Exploratory Data Analysis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10" name="Picture 9">
            <a:extLst>
              <a:ext uri="{FF2B5EF4-FFF2-40B4-BE49-F238E27FC236}">
                <a16:creationId xmlns:a16="http://schemas.microsoft.com/office/drawing/2014/main" id="{4D7DBECC-8D22-4486-94E7-DF520F84EA6A}"/>
              </a:ext>
            </a:extLst>
          </p:cNvPr>
          <p:cNvPicPr>
            <a:picLocks noChangeAspect="1"/>
          </p:cNvPicPr>
          <p:nvPr/>
        </p:nvPicPr>
        <p:blipFill>
          <a:blip r:embed="rId2"/>
          <a:stretch>
            <a:fillRect/>
          </a:stretch>
        </p:blipFill>
        <p:spPr>
          <a:xfrm>
            <a:off x="630588" y="1260551"/>
            <a:ext cx="9340726" cy="4833663"/>
          </a:xfrm>
          <a:prstGeom prst="rect">
            <a:avLst/>
          </a:prstGeom>
        </p:spPr>
      </p:pic>
    </p:spTree>
    <p:extLst>
      <p:ext uri="{BB962C8B-B14F-4D97-AF65-F5344CB8AC3E}">
        <p14:creationId xmlns:p14="http://schemas.microsoft.com/office/powerpoint/2010/main" val="116993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D2BF-53DA-4184-B91A-75C2BC37F24C}"/>
              </a:ext>
            </a:extLst>
          </p:cNvPr>
          <p:cNvSpPr>
            <a:spLocks noGrp="1"/>
          </p:cNvSpPr>
          <p:nvPr>
            <p:ph type="title"/>
          </p:nvPr>
        </p:nvSpPr>
        <p:spPr/>
        <p:txBody>
          <a:bodyPr/>
          <a:lstStyle/>
          <a:p>
            <a:r>
              <a:rPr lang="en-US" dirty="0"/>
              <a:t>APPL Trend Analysis (March 2019)</a:t>
            </a:r>
            <a:endParaRPr lang="en-CA" dirty="0"/>
          </a:p>
        </p:txBody>
      </p:sp>
      <p:sp>
        <p:nvSpPr>
          <p:cNvPr id="3" name="Slide Number Placeholder 2">
            <a:extLst>
              <a:ext uri="{FF2B5EF4-FFF2-40B4-BE49-F238E27FC236}">
                <a16:creationId xmlns:a16="http://schemas.microsoft.com/office/drawing/2014/main" id="{5DA540A3-0748-44CD-B228-88EFCDEA7B5E}"/>
              </a:ext>
            </a:extLst>
          </p:cNvPr>
          <p:cNvSpPr>
            <a:spLocks noGrp="1"/>
          </p:cNvSpPr>
          <p:nvPr>
            <p:ph type="sldNum" sz="quarter" idx="12"/>
          </p:nvPr>
        </p:nvSpPr>
        <p:spPr/>
        <p:txBody>
          <a:bodyPr/>
          <a:lstStyle/>
          <a:p>
            <a:fld id="{9EC71654-96A5-4280-94F3-931C61A9F92C}" type="slidenum">
              <a:rPr lang="en-US" noProof="0" smtClean="0"/>
              <a:pPr/>
              <a:t>8</a:t>
            </a:fld>
            <a:endParaRPr lang="en-US" noProof="0"/>
          </a:p>
        </p:txBody>
      </p:sp>
      <p:pic>
        <p:nvPicPr>
          <p:cNvPr id="5" name="Picture 4">
            <a:extLst>
              <a:ext uri="{FF2B5EF4-FFF2-40B4-BE49-F238E27FC236}">
                <a16:creationId xmlns:a16="http://schemas.microsoft.com/office/drawing/2014/main" id="{4DFE076C-9B93-43F4-98C3-B59C444ADFC1}"/>
              </a:ext>
            </a:extLst>
          </p:cNvPr>
          <p:cNvPicPr>
            <a:picLocks noChangeAspect="1"/>
          </p:cNvPicPr>
          <p:nvPr/>
        </p:nvPicPr>
        <p:blipFill>
          <a:blip r:embed="rId2"/>
          <a:stretch>
            <a:fillRect/>
          </a:stretch>
        </p:blipFill>
        <p:spPr>
          <a:xfrm>
            <a:off x="2073753" y="1222173"/>
            <a:ext cx="8034970" cy="5233566"/>
          </a:xfrm>
          <a:prstGeom prst="rect">
            <a:avLst/>
          </a:prstGeom>
        </p:spPr>
      </p:pic>
    </p:spTree>
    <p:extLst>
      <p:ext uri="{BB962C8B-B14F-4D97-AF65-F5344CB8AC3E}">
        <p14:creationId xmlns:p14="http://schemas.microsoft.com/office/powerpoint/2010/main" val="63995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7C0C7C-40CA-4DCB-A083-B00E0463BFA8}"/>
              </a:ext>
            </a:extLst>
          </p:cNvPr>
          <p:cNvSpPr>
            <a:spLocks noGrp="1"/>
          </p:cNvSpPr>
          <p:nvPr>
            <p:ph type="sldNum" sz="quarter" idx="12"/>
          </p:nvPr>
        </p:nvSpPr>
        <p:spPr/>
        <p:txBody>
          <a:bodyPr/>
          <a:lstStyle/>
          <a:p>
            <a:fld id="{9EC71654-96A5-4280-94F3-931C61A9F92C}" type="slidenum">
              <a:rPr lang="en-US" noProof="0" smtClean="0"/>
              <a:pPr/>
              <a:t>9</a:t>
            </a:fld>
            <a:endParaRPr lang="en-US" noProof="0"/>
          </a:p>
        </p:txBody>
      </p:sp>
      <p:sp>
        <p:nvSpPr>
          <p:cNvPr id="20" name="Content Placeholder 19">
            <a:extLst>
              <a:ext uri="{FF2B5EF4-FFF2-40B4-BE49-F238E27FC236}">
                <a16:creationId xmlns:a16="http://schemas.microsoft.com/office/drawing/2014/main" id="{5FE4DD31-C049-49F4-A285-6BF0A07AC054}"/>
              </a:ext>
            </a:extLst>
          </p:cNvPr>
          <p:cNvSpPr>
            <a:spLocks noGrp="1"/>
          </p:cNvSpPr>
          <p:nvPr>
            <p:ph idx="1"/>
          </p:nvPr>
        </p:nvSpPr>
        <p:spPr>
          <a:xfrm>
            <a:off x="515938" y="1825625"/>
            <a:ext cx="10837862" cy="4351338"/>
          </a:xfrm>
        </p:spPr>
        <p:txBody>
          <a:bodyPr>
            <a:normAutofit/>
          </a:bodyPr>
          <a:lstStyle/>
          <a:p>
            <a:r>
              <a:rPr lang="en-US" altLang="en-US" sz="1800" dirty="0">
                <a:solidFill>
                  <a:srgbClr val="082A75"/>
                </a:solidFill>
                <a:latin typeface="Calibri" panose="020F0502020204030204" pitchFamily="34" charset="0"/>
                <a:ea typeface="MS Mincho" panose="02020609040205080304" pitchFamily="49" charset="-128"/>
                <a:cs typeface="Times New Roman" panose="02020603050405020304" pitchFamily="18" charset="0"/>
              </a:rPr>
              <a:t>The bar plots of volume for AAPL demonstrates a shift in trading patterns between the 2 date periods observed (August – October) vs. (January – March) . </a:t>
            </a:r>
            <a:endParaRPr lang="en-US" altLang="en-US" sz="1800" dirty="0">
              <a:latin typeface="Arial" panose="020B0604020202020204" pitchFamily="34" charset="0"/>
            </a:endParaRPr>
          </a:p>
          <a:p>
            <a:endParaRPr lang="en-CA" sz="1800" dirty="0"/>
          </a:p>
        </p:txBody>
      </p:sp>
      <p:sp>
        <p:nvSpPr>
          <p:cNvPr id="19" name="Title 18">
            <a:extLst>
              <a:ext uri="{FF2B5EF4-FFF2-40B4-BE49-F238E27FC236}">
                <a16:creationId xmlns:a16="http://schemas.microsoft.com/office/drawing/2014/main" id="{3228AE4A-8033-42C0-B08C-FB8439B5BE1D}"/>
              </a:ext>
            </a:extLst>
          </p:cNvPr>
          <p:cNvSpPr>
            <a:spLocks noGrp="1"/>
          </p:cNvSpPr>
          <p:nvPr>
            <p:ph type="title"/>
          </p:nvPr>
        </p:nvSpPr>
        <p:spPr/>
        <p:txBody>
          <a:bodyPr/>
          <a:lstStyle/>
          <a:p>
            <a:r>
              <a:rPr lang="en-US" dirty="0"/>
              <a:t>Timing the market</a:t>
            </a:r>
            <a:endParaRPr lang="en-CA" dirty="0"/>
          </a:p>
        </p:txBody>
      </p:sp>
      <p:graphicFrame>
        <p:nvGraphicFramePr>
          <p:cNvPr id="22" name="Table 21">
            <a:extLst>
              <a:ext uri="{FF2B5EF4-FFF2-40B4-BE49-F238E27FC236}">
                <a16:creationId xmlns:a16="http://schemas.microsoft.com/office/drawing/2014/main" id="{61C71E3B-F2DA-4581-8C31-0FA984CDE0B1}"/>
              </a:ext>
            </a:extLst>
          </p:cNvPr>
          <p:cNvGraphicFramePr>
            <a:graphicFrameLocks noGrp="1"/>
          </p:cNvGraphicFramePr>
          <p:nvPr>
            <p:extLst>
              <p:ext uri="{D42A27DB-BD31-4B8C-83A1-F6EECF244321}">
                <p14:modId xmlns:p14="http://schemas.microsoft.com/office/powerpoint/2010/main" val="1729842583"/>
              </p:ext>
            </p:extLst>
          </p:nvPr>
        </p:nvGraphicFramePr>
        <p:xfrm>
          <a:off x="1705900" y="2997723"/>
          <a:ext cx="8128000" cy="22058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4909547"/>
                    </a:ext>
                  </a:extLst>
                </a:gridCol>
                <a:gridCol w="4064000">
                  <a:extLst>
                    <a:ext uri="{9D8B030D-6E8A-4147-A177-3AD203B41FA5}">
                      <a16:colId xmlns:a16="http://schemas.microsoft.com/office/drawing/2014/main" val="404376355"/>
                    </a:ext>
                  </a:extLst>
                </a:gridCol>
              </a:tblGrid>
              <a:tr h="22058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321892872"/>
                  </a:ext>
                </a:extLst>
              </a:tr>
            </a:tbl>
          </a:graphicData>
        </a:graphic>
      </p:graphicFrame>
      <p:pic>
        <p:nvPicPr>
          <p:cNvPr id="25" name="Picture 24">
            <a:extLst>
              <a:ext uri="{FF2B5EF4-FFF2-40B4-BE49-F238E27FC236}">
                <a16:creationId xmlns:a16="http://schemas.microsoft.com/office/drawing/2014/main" id="{336C7D8D-2AB0-47A3-816C-8FD8EA45E6DA}"/>
              </a:ext>
            </a:extLst>
          </p:cNvPr>
          <p:cNvPicPr>
            <a:picLocks noChangeAspect="1"/>
          </p:cNvPicPr>
          <p:nvPr/>
        </p:nvPicPr>
        <p:blipFill>
          <a:blip r:embed="rId2"/>
          <a:stretch>
            <a:fillRect/>
          </a:stretch>
        </p:blipFill>
        <p:spPr>
          <a:xfrm>
            <a:off x="6776663" y="3240665"/>
            <a:ext cx="2362262" cy="1719988"/>
          </a:xfrm>
          <a:prstGeom prst="rect">
            <a:avLst/>
          </a:prstGeom>
        </p:spPr>
      </p:pic>
      <p:pic>
        <p:nvPicPr>
          <p:cNvPr id="26" name="Picture 25">
            <a:extLst>
              <a:ext uri="{FF2B5EF4-FFF2-40B4-BE49-F238E27FC236}">
                <a16:creationId xmlns:a16="http://schemas.microsoft.com/office/drawing/2014/main" id="{65B4EF20-A249-4F3E-8614-0EACDA9108CD}"/>
              </a:ext>
            </a:extLst>
          </p:cNvPr>
          <p:cNvPicPr>
            <a:picLocks noChangeAspect="1"/>
          </p:cNvPicPr>
          <p:nvPr/>
        </p:nvPicPr>
        <p:blipFill>
          <a:blip r:embed="rId3"/>
          <a:stretch>
            <a:fillRect/>
          </a:stretch>
        </p:blipFill>
        <p:spPr>
          <a:xfrm>
            <a:off x="2315444" y="3175962"/>
            <a:ext cx="2603871" cy="1747006"/>
          </a:xfrm>
          <a:prstGeom prst="rect">
            <a:avLst/>
          </a:prstGeom>
        </p:spPr>
      </p:pic>
    </p:spTree>
    <p:extLst>
      <p:ext uri="{BB962C8B-B14F-4D97-AF65-F5344CB8AC3E}">
        <p14:creationId xmlns:p14="http://schemas.microsoft.com/office/powerpoint/2010/main" val="148839027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mlw - v2" id="{71EC61E4-1794-403E-8E7B-C50860DCCF06}" vid="{75DB3488-A096-43F0-BEF6-2838BC6A67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C4C685-90A2-4B35-8BD8-67D6E8B35B1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B098A77-1CF3-45C4-996C-929A37688E7F}">
  <ds:schemaRefs>
    <ds:schemaRef ds:uri="http://schemas.microsoft.com/sharepoint/v3/contenttype/forms"/>
  </ds:schemaRefs>
</ds:datastoreItem>
</file>

<file path=customXml/itemProps3.xml><?xml version="1.0" encoding="utf-8"?>
<ds:datastoreItem xmlns:ds="http://schemas.openxmlformats.org/officeDocument/2006/customXml" ds:itemID="{690DA85F-2485-49EB-85D8-D8511BBD57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1641</Words>
  <Application>Microsoft Office PowerPoint</Application>
  <PresentationFormat>Widescreen</PresentationFormat>
  <Paragraphs>166</Paragraphs>
  <Slides>30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MS Mincho</vt:lpstr>
      <vt:lpstr>Arial</vt:lpstr>
      <vt:lpstr>Calibri</vt:lpstr>
      <vt:lpstr>Corbel</vt:lpstr>
      <vt:lpstr>Times New Roman</vt:lpstr>
      <vt:lpstr>Office Theme</vt:lpstr>
      <vt:lpstr>Data Analytics Capstone</vt:lpstr>
      <vt:lpstr>Market Sensory Prediction</vt:lpstr>
      <vt:lpstr>Introduction</vt:lpstr>
      <vt:lpstr>Abstract</vt:lpstr>
      <vt:lpstr>Data Collection</vt:lpstr>
      <vt:lpstr>Table</vt:lpstr>
      <vt:lpstr>Exploratory Data Analysis</vt:lpstr>
      <vt:lpstr>APPL Trend Analysis (March 2019)</vt:lpstr>
      <vt:lpstr>Timing the market</vt:lpstr>
      <vt:lpstr>Timing the market (2)</vt:lpstr>
      <vt:lpstr>Machine Learning algorithms</vt:lpstr>
      <vt:lpstr>ARIMA</vt:lpstr>
      <vt:lpstr>ARIMA</vt:lpstr>
      <vt:lpstr>SELECTING P D and Q</vt:lpstr>
      <vt:lpstr>Seasonality</vt:lpstr>
      <vt:lpstr>Residuals</vt:lpstr>
      <vt:lpstr>Augmented Dickey Fuller Test</vt:lpstr>
      <vt:lpstr>ARIMA Model</vt:lpstr>
      <vt:lpstr>NEURAL NETWORKS</vt:lpstr>
      <vt:lpstr>NEURAL NETWORKS</vt:lpstr>
      <vt:lpstr>MLP</vt:lpstr>
      <vt:lpstr>MLP Results</vt:lpstr>
      <vt:lpstr>LSTM</vt:lpstr>
      <vt:lpstr>LSTM</vt:lpstr>
      <vt:lpstr>LSTM Results</vt:lpstr>
      <vt:lpstr>Convolutional Neural Network (CNN)</vt:lpstr>
      <vt:lpstr>Convolutional Neural Network Results</vt:lpstr>
      <vt:lpstr>Conclusion</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2019-04-12T05:31:32Z</dcterms:created>
  <dcterms:modified xsi:type="dcterms:W3CDTF">2019-04-12T20:45:30Z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